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50" r:id="rId1"/>
  </p:sldMasterIdLst>
  <p:notesMasterIdLst>
    <p:notesMasterId r:id="rId32"/>
  </p:notesMasterIdLst>
  <p:sldIdLst>
    <p:sldId id="256" r:id="rId2"/>
    <p:sldId id="257" r:id="rId3"/>
    <p:sldId id="258" r:id="rId4"/>
    <p:sldId id="260" r:id="rId5"/>
    <p:sldId id="262" r:id="rId6"/>
    <p:sldId id="259" r:id="rId7"/>
    <p:sldId id="283" r:id="rId8"/>
    <p:sldId id="285" r:id="rId9"/>
    <p:sldId id="278" r:id="rId10"/>
    <p:sldId id="279" r:id="rId11"/>
    <p:sldId id="263" r:id="rId12"/>
    <p:sldId id="264" r:id="rId13"/>
    <p:sldId id="265" r:id="rId14"/>
    <p:sldId id="277" r:id="rId15"/>
    <p:sldId id="266" r:id="rId16"/>
    <p:sldId id="284" r:id="rId17"/>
    <p:sldId id="280" r:id="rId18"/>
    <p:sldId id="281" r:id="rId19"/>
    <p:sldId id="282" r:id="rId20"/>
    <p:sldId id="286" r:id="rId21"/>
    <p:sldId id="267" r:id="rId22"/>
    <p:sldId id="268" r:id="rId23"/>
    <p:sldId id="269" r:id="rId24"/>
    <p:sldId id="270" r:id="rId25"/>
    <p:sldId id="271" r:id="rId26"/>
    <p:sldId id="272" r:id="rId27"/>
    <p:sldId id="273" r:id="rId28"/>
    <p:sldId id="274" r:id="rId29"/>
    <p:sldId id="275" r:id="rId30"/>
    <p:sldId id="276" r:id="rId31"/>
  </p:sldIdLst>
  <p:sldSz cx="12192000" cy="6858000"/>
  <p:notesSz cx="6858000" cy="9144000"/>
  <p:embeddedFontLst>
    <p:embeddedFont>
      <p:font typeface="Calibri" panose="020F0502020204030204" pitchFamily="34" charset="0"/>
      <p:regular r:id="rId33"/>
      <p:bold r:id="rId34"/>
      <p:italic r:id="rId35"/>
      <p:boldItalic r:id="rId36"/>
    </p:embeddedFont>
    <p:embeddedFont>
      <p:font typeface="Century Gothic" panose="020B0502020202020204" pitchFamily="34" charset="0"/>
      <p:regular r:id="rId37"/>
      <p:bold r:id="rId38"/>
      <p:italic r:id="rId39"/>
      <p:boldItalic r:id="rId40"/>
    </p:embeddedFont>
    <p:embeddedFont>
      <p:font typeface="Georgia" panose="02040502050405020303" pitchFamily="18" charset="0"/>
      <p:regular r:id="rId41"/>
      <p:bold r:id="rId42"/>
      <p:italic r:id="rId43"/>
      <p:boldItalic r:id="rId44"/>
    </p:embeddedFont>
    <p:embeddedFont>
      <p:font typeface="Impact" panose="020B0806030902050204" pitchFamily="34" charset="0"/>
      <p:regular r:id="rId45"/>
    </p:embeddedFont>
    <p:embeddedFont>
      <p:font typeface="Libre Baskerville" panose="02000000000000000000" pitchFamily="2" charset="0"/>
      <p:regular r:id="rId46"/>
      <p:bold r:id="rId47"/>
      <p: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66"/>
    <a:srgbClr val="FF3399"/>
    <a:srgbClr val="514292"/>
    <a:srgbClr val="625238"/>
    <a:srgbClr val="1161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3AB864A-3901-497C-8303-4741B41C1DA0}">
  <a:tblStyle styleId="{93AB864A-3901-497C-8303-4741B41C1DA0}" styleName="Table_0">
    <a:wholeTbl>
      <a:tcTxStyle b="off" i="off">
        <a:font>
          <a:latin typeface="Century Gothic"/>
          <a:ea typeface="Century Gothic"/>
          <a:cs typeface="Century Gothic"/>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9E7E7"/>
          </a:solidFill>
        </a:fill>
      </a:tcStyle>
    </a:wholeTbl>
    <a:band1H>
      <a:tcTxStyle/>
      <a:tcStyle>
        <a:tcBdr/>
        <a:fill>
          <a:solidFill>
            <a:srgbClr val="F3CCCB"/>
          </a:solidFill>
        </a:fill>
      </a:tcStyle>
    </a:band1H>
    <a:band2H>
      <a:tcTxStyle/>
      <a:tcStyle>
        <a:tcBdr/>
      </a:tcStyle>
    </a:band2H>
    <a:band1V>
      <a:tcTxStyle/>
      <a:tcStyle>
        <a:tcBdr/>
        <a:fill>
          <a:solidFill>
            <a:srgbClr val="F3CCCB"/>
          </a:solidFill>
        </a:fill>
      </a:tcStyle>
    </a:band1V>
    <a:band2V>
      <a:tcTxStyle/>
      <a:tcStyle>
        <a:tcBdr/>
      </a:tcStyle>
    </a:band2V>
    <a:lastCol>
      <a:tcTxStyle b="on" i="off">
        <a:font>
          <a:latin typeface="Century Gothic"/>
          <a:ea typeface="Century Gothic"/>
          <a:cs typeface="Century Gothic"/>
        </a:font>
        <a:schemeClr val="lt1"/>
      </a:tcTxStyle>
      <a:tcStyle>
        <a:tcBdr/>
        <a:fill>
          <a:solidFill>
            <a:schemeClr val="accent1"/>
          </a:solidFill>
        </a:fill>
      </a:tcStyle>
    </a:lastCol>
    <a:firstCol>
      <a:tcTxStyle b="on" i="off">
        <a:font>
          <a:latin typeface="Century Gothic"/>
          <a:ea typeface="Century Gothic"/>
          <a:cs typeface="Century Gothic"/>
        </a:font>
        <a:schemeClr val="lt1"/>
      </a:tcTxStyle>
      <a:tcStyle>
        <a:tcBdr/>
        <a:fill>
          <a:solidFill>
            <a:schemeClr val="accent1"/>
          </a:solidFill>
        </a:fill>
      </a:tcStyle>
    </a:firstCol>
    <a:lastRow>
      <a:tcTxStyle b="on" i="off">
        <a:font>
          <a:latin typeface="Century Gothic"/>
          <a:ea typeface="Century Gothic"/>
          <a:cs typeface="Century Gothic"/>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entury Gothic"/>
          <a:ea typeface="Century Gothic"/>
          <a:cs typeface="Century Gothic"/>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BC8A0F2E-03C0-4731-B9A7-A7741DC31B42}" styleName="Table_1">
    <a:wholeTbl>
      <a:tcTxStyle b="off" i="off">
        <a:font>
          <a:latin typeface="Century Gothic"/>
          <a:ea typeface="Century Gothic"/>
          <a:cs typeface="Century Gothic"/>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ECE7"/>
          </a:solidFill>
        </a:fill>
      </a:tcStyle>
    </a:wholeTbl>
    <a:band1H>
      <a:tcTxStyle/>
      <a:tcStyle>
        <a:tcBdr/>
        <a:fill>
          <a:solidFill>
            <a:srgbClr val="FFD7CB"/>
          </a:solidFill>
        </a:fill>
      </a:tcStyle>
    </a:band1H>
    <a:band2H>
      <a:tcTxStyle/>
      <a:tcStyle>
        <a:tcBdr/>
      </a:tcStyle>
    </a:band2H>
    <a:band1V>
      <a:tcTxStyle/>
      <a:tcStyle>
        <a:tcBdr/>
        <a:fill>
          <a:solidFill>
            <a:srgbClr val="FFD7CB"/>
          </a:solidFill>
        </a:fill>
      </a:tcStyle>
    </a:band1V>
    <a:band2V>
      <a:tcTxStyle/>
      <a:tcStyle>
        <a:tcBdr/>
      </a:tcStyle>
    </a:band2V>
    <a:lastCol>
      <a:tcTxStyle b="on" i="off">
        <a:font>
          <a:latin typeface="Century Gothic"/>
          <a:ea typeface="Century Gothic"/>
          <a:cs typeface="Century Gothic"/>
        </a:font>
        <a:schemeClr val="lt1"/>
      </a:tcTxStyle>
      <a:tcStyle>
        <a:tcBdr/>
        <a:fill>
          <a:solidFill>
            <a:schemeClr val="accent2"/>
          </a:solidFill>
        </a:fill>
      </a:tcStyle>
    </a:lastCol>
    <a:firstCol>
      <a:tcTxStyle b="on" i="off">
        <a:font>
          <a:latin typeface="Century Gothic"/>
          <a:ea typeface="Century Gothic"/>
          <a:cs typeface="Century Gothic"/>
        </a:font>
        <a:schemeClr val="lt1"/>
      </a:tcTxStyle>
      <a:tcStyle>
        <a:tcBdr/>
        <a:fill>
          <a:solidFill>
            <a:schemeClr val="accent2"/>
          </a:solidFill>
        </a:fill>
      </a:tcStyle>
    </a:firstCol>
    <a:lastRow>
      <a:tcTxStyle b="on" i="off">
        <a:font>
          <a:latin typeface="Century Gothic"/>
          <a:ea typeface="Century Gothic"/>
          <a:cs typeface="Century Gothic"/>
        </a:font>
        <a:schemeClr val="lt1"/>
      </a:tcTxStyle>
      <a:tcStyle>
        <a:tcBdr>
          <a:top>
            <a:ln w="38100" cap="flat" cmpd="sng">
              <a:solidFill>
                <a:schemeClr val="lt1"/>
              </a:solidFill>
              <a:prstDash val="solid"/>
              <a:round/>
              <a:headEnd type="none" w="sm" len="sm"/>
              <a:tailEnd type="none" w="sm" len="sm"/>
            </a:ln>
          </a:top>
        </a:tcBdr>
        <a:fill>
          <a:solidFill>
            <a:schemeClr val="accent2"/>
          </a:solidFill>
        </a:fill>
      </a:tcStyle>
    </a:lastRow>
    <a:seCell>
      <a:tcTxStyle/>
      <a:tcStyle>
        <a:tcBdr/>
      </a:tcStyle>
    </a:seCell>
    <a:swCell>
      <a:tcTxStyle/>
      <a:tcStyle>
        <a:tcBdr/>
      </a:tcStyle>
    </a:swCell>
    <a:firstRow>
      <a:tcTxStyle b="on" i="off">
        <a:font>
          <a:latin typeface="Century Gothic"/>
          <a:ea typeface="Century Gothic"/>
          <a:cs typeface="Century Gothic"/>
        </a:font>
        <a:schemeClr val="lt1"/>
      </a:tcTxStyle>
      <a:tcStyle>
        <a:tcBdr>
          <a:bottom>
            <a:ln w="38100" cap="flat" cmpd="sng">
              <a:solidFill>
                <a:schemeClr val="lt1"/>
              </a:solidFill>
              <a:prstDash val="solid"/>
              <a:round/>
              <a:headEnd type="none" w="sm" len="sm"/>
              <a:tailEnd type="none" w="sm" len="sm"/>
            </a:ln>
          </a:bottom>
        </a:tcBdr>
        <a:fill>
          <a:solidFill>
            <a:schemeClr val="accent2"/>
          </a:solidFill>
        </a:fill>
      </a:tcStyle>
    </a:firstRow>
    <a:neCell>
      <a:tcTxStyle/>
      <a:tcStyle>
        <a:tcBdr/>
      </a:tcStyle>
    </a:neCell>
    <a:nwCell>
      <a:tcTxStyle/>
      <a:tcStyle>
        <a:tcBdr/>
      </a:tcStyle>
    </a:nwCell>
  </a:tblStyle>
  <a:tblStyle styleId="{1DCD7E23-3337-4F92-8A73-9BD7AD98A7AF}" styleName="Table_2">
    <a:wholeTbl>
      <a:tcTxStyle b="off" i="off">
        <a:font>
          <a:latin typeface="Century Gothic"/>
          <a:ea typeface="Century Gothic"/>
          <a:cs typeface="Century Gothic"/>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BF4E7"/>
          </a:solidFill>
        </a:fill>
      </a:tcStyle>
    </a:wholeTbl>
    <a:band1H>
      <a:tcTxStyle/>
      <a:tcStyle>
        <a:tcBdr/>
        <a:fill>
          <a:solidFill>
            <a:srgbClr val="F6E8CC"/>
          </a:solidFill>
        </a:fill>
      </a:tcStyle>
    </a:band1H>
    <a:band2H>
      <a:tcTxStyle/>
      <a:tcStyle>
        <a:tcBdr/>
      </a:tcStyle>
    </a:band2H>
    <a:band1V>
      <a:tcTxStyle/>
      <a:tcStyle>
        <a:tcBdr/>
        <a:fill>
          <a:solidFill>
            <a:srgbClr val="F6E8CC"/>
          </a:solidFill>
        </a:fill>
      </a:tcStyle>
    </a:band1V>
    <a:band2V>
      <a:tcTxStyle/>
      <a:tcStyle>
        <a:tcBdr/>
      </a:tcStyle>
    </a:band2V>
    <a:lastCol>
      <a:tcTxStyle b="on" i="off">
        <a:font>
          <a:latin typeface="Century Gothic"/>
          <a:ea typeface="Century Gothic"/>
          <a:cs typeface="Century Gothic"/>
        </a:font>
        <a:schemeClr val="lt1"/>
      </a:tcTxStyle>
      <a:tcStyle>
        <a:tcBdr/>
        <a:fill>
          <a:solidFill>
            <a:schemeClr val="accent3"/>
          </a:solidFill>
        </a:fill>
      </a:tcStyle>
    </a:lastCol>
    <a:firstCol>
      <a:tcTxStyle b="on" i="off">
        <a:font>
          <a:latin typeface="Century Gothic"/>
          <a:ea typeface="Century Gothic"/>
          <a:cs typeface="Century Gothic"/>
        </a:font>
        <a:schemeClr val="lt1"/>
      </a:tcTxStyle>
      <a:tcStyle>
        <a:tcBdr/>
        <a:fill>
          <a:solidFill>
            <a:schemeClr val="accent3"/>
          </a:solidFill>
        </a:fill>
      </a:tcStyle>
    </a:firstCol>
    <a:lastRow>
      <a:tcTxStyle b="on" i="off">
        <a:font>
          <a:latin typeface="Century Gothic"/>
          <a:ea typeface="Century Gothic"/>
          <a:cs typeface="Century Gothic"/>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Century Gothic"/>
          <a:ea typeface="Century Gothic"/>
          <a:cs typeface="Century Gothic"/>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84A0BDB1-24DC-42BD-A419-D94BFFD36AC2}" styleName="Table_3">
    <a:wholeTbl>
      <a:tcTxStyle b="off" i="off">
        <a:font>
          <a:latin typeface="Century Gothic"/>
          <a:ea typeface="Century Gothic"/>
          <a:cs typeface="Century Gothic"/>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CF3E8"/>
          </a:solidFill>
        </a:fill>
      </a:tcStyle>
    </a:wholeTbl>
    <a:band1H>
      <a:tcTxStyle/>
      <a:tcStyle>
        <a:tcBdr/>
        <a:fill>
          <a:solidFill>
            <a:srgbClr val="D7E7CD"/>
          </a:solidFill>
        </a:fill>
      </a:tcStyle>
    </a:band1H>
    <a:band2H>
      <a:tcTxStyle/>
      <a:tcStyle>
        <a:tcBdr/>
      </a:tcStyle>
    </a:band2H>
    <a:band1V>
      <a:tcTxStyle/>
      <a:tcStyle>
        <a:tcBdr/>
        <a:fill>
          <a:solidFill>
            <a:srgbClr val="D7E7CD"/>
          </a:solidFill>
        </a:fill>
      </a:tcStyle>
    </a:band1V>
    <a:band2V>
      <a:tcTxStyle/>
      <a:tcStyle>
        <a:tcBdr/>
      </a:tcStyle>
    </a:band2V>
    <a:lastCol>
      <a:tcTxStyle b="on" i="off">
        <a:font>
          <a:latin typeface="Century Gothic"/>
          <a:ea typeface="Century Gothic"/>
          <a:cs typeface="Century Gothic"/>
        </a:font>
        <a:schemeClr val="lt1"/>
      </a:tcTxStyle>
      <a:tcStyle>
        <a:tcBdr/>
        <a:fill>
          <a:solidFill>
            <a:schemeClr val="accent4"/>
          </a:solidFill>
        </a:fill>
      </a:tcStyle>
    </a:lastCol>
    <a:firstCol>
      <a:tcTxStyle b="on" i="off">
        <a:font>
          <a:latin typeface="Century Gothic"/>
          <a:ea typeface="Century Gothic"/>
          <a:cs typeface="Century Gothic"/>
        </a:font>
        <a:schemeClr val="lt1"/>
      </a:tcTxStyle>
      <a:tcStyle>
        <a:tcBdr/>
        <a:fill>
          <a:solidFill>
            <a:schemeClr val="accent4"/>
          </a:solidFill>
        </a:fill>
      </a:tcStyle>
    </a:firstCol>
    <a:lastRow>
      <a:tcTxStyle b="on" i="off">
        <a:font>
          <a:latin typeface="Century Gothic"/>
          <a:ea typeface="Century Gothic"/>
          <a:cs typeface="Century Gothic"/>
        </a:font>
        <a:schemeClr val="lt1"/>
      </a:tcTxStyle>
      <a:tcStyle>
        <a:tcBdr>
          <a:top>
            <a:ln w="38100" cap="flat" cmpd="sng">
              <a:solidFill>
                <a:schemeClr val="lt1"/>
              </a:solidFill>
              <a:prstDash val="solid"/>
              <a:round/>
              <a:headEnd type="none" w="sm" len="sm"/>
              <a:tailEnd type="none" w="sm" len="sm"/>
            </a:ln>
          </a:top>
        </a:tcBdr>
        <a:fill>
          <a:solidFill>
            <a:schemeClr val="accent4"/>
          </a:solidFill>
        </a:fill>
      </a:tcStyle>
    </a:lastRow>
    <a:seCell>
      <a:tcTxStyle/>
      <a:tcStyle>
        <a:tcBdr/>
      </a:tcStyle>
    </a:seCell>
    <a:swCell>
      <a:tcTxStyle/>
      <a:tcStyle>
        <a:tcBdr/>
      </a:tcStyle>
    </a:swCell>
    <a:firstRow>
      <a:tcTxStyle b="on" i="off">
        <a:font>
          <a:latin typeface="Century Gothic"/>
          <a:ea typeface="Century Gothic"/>
          <a:cs typeface="Century Gothic"/>
        </a:font>
        <a:schemeClr val="lt1"/>
      </a:tcTxStyle>
      <a:tcStyle>
        <a:tcBdr>
          <a:bottom>
            <a:ln w="38100" cap="flat" cmpd="sng">
              <a:solidFill>
                <a:schemeClr val="lt1"/>
              </a:solidFill>
              <a:prstDash val="solid"/>
              <a:round/>
              <a:headEnd type="none" w="sm" len="sm"/>
              <a:tailEnd type="none" w="sm" len="sm"/>
            </a:ln>
          </a:bottom>
        </a:tcBdr>
        <a:fill>
          <a:solidFill>
            <a:schemeClr val="accent4"/>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2.jp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9225240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8" name="Google Shape;248;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3" name="Google Shape;253;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27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0" name="Google Shape;26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3" name="Google Shape;15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9" name="Google Shape;15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1" name="Google Shape;18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6" name="Google Shape;186;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1036320" y="0"/>
            <a:ext cx="100584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16000" y="3200400"/>
            <a:ext cx="10058400" cy="1524000"/>
          </a:xfrm>
        </p:spPr>
        <p:txBody>
          <a:bodyPr>
            <a:noAutofit/>
          </a:bodyPr>
          <a:lstStyle>
            <a:lvl1pPr>
              <a:defRPr sz="8000"/>
            </a:lvl1pPr>
          </a:lstStyle>
          <a:p>
            <a:r>
              <a:rPr lang="en-US"/>
              <a:t>Click to edit Master title style</a:t>
            </a:r>
            <a:endParaRPr lang="en-US" dirty="0"/>
          </a:p>
        </p:txBody>
      </p:sp>
      <p:sp>
        <p:nvSpPr>
          <p:cNvPr id="3" name="Subtitle 2"/>
          <p:cNvSpPr>
            <a:spLocks noGrp="1"/>
          </p:cNvSpPr>
          <p:nvPr>
            <p:ph type="subTitle" idx="1"/>
          </p:nvPr>
        </p:nvSpPr>
        <p:spPr>
          <a:xfrm>
            <a:off x="1016000" y="4724400"/>
            <a:ext cx="9144000" cy="990600"/>
          </a:xfrm>
        </p:spPr>
        <p:txBody>
          <a:bodyPr anchor="t" anchorCtr="0">
            <a:normAutofit/>
          </a:bodyPr>
          <a:lstStyle>
            <a:lvl1pPr marL="0" indent="0" algn="l">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
        <p:nvSpPr>
          <p:cNvPr id="7" name="Rectangle 6"/>
          <p:cNvSpPr/>
          <p:nvPr/>
        </p:nvSpPr>
        <p:spPr>
          <a:xfrm>
            <a:off x="1036320" y="6172200"/>
            <a:ext cx="100584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219200" y="685800"/>
            <a:ext cx="9652000" cy="38862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6000" y="685802"/>
            <a:ext cx="2438400" cy="54101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454400" y="685801"/>
            <a:ext cx="7620000" cy="48768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1036320" y="0"/>
            <a:ext cx="100584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16000" y="3276600"/>
            <a:ext cx="10058400" cy="1676400"/>
          </a:xfrm>
        </p:spPr>
        <p:txBody>
          <a:bodyPr anchor="b" anchorCtr="0"/>
          <a:lstStyle>
            <a:lvl1pPr algn="l">
              <a:defRPr sz="5400" b="0" cap="all"/>
            </a:lvl1pPr>
          </a:lstStyle>
          <a:p>
            <a:r>
              <a:rPr lang="en-US"/>
              <a:t>Click to edit Master title style</a:t>
            </a:r>
            <a:endParaRPr lang="en-US" dirty="0"/>
          </a:p>
        </p:txBody>
      </p:sp>
      <p:sp>
        <p:nvSpPr>
          <p:cNvPr id="3" name="Text Placeholder 2"/>
          <p:cNvSpPr>
            <a:spLocks noGrp="1"/>
          </p:cNvSpPr>
          <p:nvPr>
            <p:ph type="body" idx="1"/>
          </p:nvPr>
        </p:nvSpPr>
        <p:spPr>
          <a:xfrm>
            <a:off x="1016000" y="4953000"/>
            <a:ext cx="9144000" cy="914400"/>
          </a:xfr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
        <p:nvSpPr>
          <p:cNvPr id="8" name="Rectangle 7"/>
          <p:cNvSpPr/>
          <p:nvPr/>
        </p:nvSpPr>
        <p:spPr>
          <a:xfrm>
            <a:off x="1036320" y="6172200"/>
            <a:ext cx="100584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16000" y="609601"/>
            <a:ext cx="48768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609601"/>
            <a:ext cx="48768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11936" y="609600"/>
            <a:ext cx="48768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11936" y="1329264"/>
            <a:ext cx="48768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536" y="609600"/>
            <a:ext cx="48768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536" y="1329264"/>
            <a:ext cx="48768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cxnSp>
        <p:nvCxnSpPr>
          <p:cNvPr id="11" name="Straight Connector 10"/>
          <p:cNvCxnSpPr/>
          <p:nvPr/>
        </p:nvCxnSpPr>
        <p:spPr>
          <a:xfrm>
            <a:off x="1011936" y="1249362"/>
            <a:ext cx="48768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193536" y="1249362"/>
            <a:ext cx="48768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0" y="4572000"/>
            <a:ext cx="9046464" cy="1600200"/>
          </a:xfrm>
        </p:spPr>
        <p:txBody>
          <a:bodyPr anchor="b">
            <a:normAutofit/>
          </a:bodyPr>
          <a:lstStyle>
            <a:lvl1pPr algn="l">
              <a:defRPr sz="5400" b="0"/>
            </a:lvl1pPr>
          </a:lstStyle>
          <a:p>
            <a:r>
              <a:rPr lang="en-US"/>
              <a:t>Click to edit Master title style</a:t>
            </a:r>
          </a:p>
        </p:txBody>
      </p:sp>
      <p:sp>
        <p:nvSpPr>
          <p:cNvPr id="3" name="Content Placeholder 2"/>
          <p:cNvSpPr>
            <a:spLocks noGrp="1"/>
          </p:cNvSpPr>
          <p:nvPr>
            <p:ph idx="1"/>
          </p:nvPr>
        </p:nvSpPr>
        <p:spPr>
          <a:xfrm>
            <a:off x="4947821" y="457201"/>
            <a:ext cx="6126579" cy="41147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16002" y="457200"/>
            <a:ext cx="3564876" cy="4114800"/>
          </a:xfr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cxnSp>
        <p:nvCxnSpPr>
          <p:cNvPr id="10" name="Straight Connector 9"/>
          <p:cNvCxnSpPr/>
          <p:nvPr/>
        </p:nvCxnSpPr>
        <p:spPr>
          <a:xfrm rot="5400000">
            <a:off x="2871259" y="2514336"/>
            <a:ext cx="3810000" cy="2117"/>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11936" y="4572000"/>
            <a:ext cx="9046464" cy="1600200"/>
          </a:xfrm>
        </p:spPr>
        <p:txBody>
          <a:bodyPr anchor="b">
            <a:normAutofit/>
          </a:bodyPr>
          <a:lstStyle>
            <a:lvl1pPr algn="l">
              <a:defRPr sz="5400" b="0"/>
            </a:lvl1pPr>
          </a:lstStyle>
          <a:p>
            <a:r>
              <a:rPr lang="en-US"/>
              <a:t>Click to edit Master title style</a:t>
            </a:r>
            <a:endParaRPr lang="en-US" dirty="0"/>
          </a:p>
        </p:txBody>
      </p:sp>
      <p:sp>
        <p:nvSpPr>
          <p:cNvPr id="3" name="Picture Placeholder 2"/>
          <p:cNvSpPr>
            <a:spLocks noGrp="1"/>
          </p:cNvSpPr>
          <p:nvPr>
            <p:ph type="pic" idx="1"/>
          </p:nvPr>
        </p:nvSpPr>
        <p:spPr>
          <a:xfrm>
            <a:off x="1036320" y="457200"/>
            <a:ext cx="10058400" cy="2895600"/>
          </a:xfr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33856" y="3505200"/>
            <a:ext cx="9855200" cy="804862"/>
          </a:xfr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16000" y="4572000"/>
            <a:ext cx="9042400" cy="160020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1016000" y="685800"/>
            <a:ext cx="10058400" cy="3886200"/>
          </a:xfrm>
          <a:prstGeom prst="rect">
            <a:avLst/>
          </a:prstGeom>
        </p:spPr>
        <p:txBody>
          <a:bodyPr vert="horz" lIns="91440" tIns="45720" rIns="91440" bIns="45720" rtlCol="0" anchor="ctr"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31200" y="6208777"/>
            <a:ext cx="2844800" cy="365125"/>
          </a:xfrm>
          <a:prstGeom prst="rect">
            <a:avLst/>
          </a:prstGeom>
        </p:spPr>
        <p:txBody>
          <a:bodyPr vert="horz" lIns="91440" tIns="45720" rIns="91440" bIns="45720" rtlCol="0" anchor="ctr"/>
          <a:lstStyle>
            <a:lvl1pPr algn="r">
              <a:defRPr sz="1200" b="1">
                <a:solidFill>
                  <a:schemeClr val="tx2">
                    <a:lumMod val="90000"/>
                    <a:lumOff val="10000"/>
                  </a:schemeClr>
                </a:solidFill>
                <a:latin typeface="+mn-lt"/>
              </a:defRPr>
            </a:lvl1pPr>
          </a:lstStyle>
          <a:p>
            <a:endParaRPr lang="en-IN"/>
          </a:p>
        </p:txBody>
      </p:sp>
      <p:sp>
        <p:nvSpPr>
          <p:cNvPr id="5" name="Footer Placeholder 4"/>
          <p:cNvSpPr>
            <a:spLocks noGrp="1"/>
          </p:cNvSpPr>
          <p:nvPr>
            <p:ph type="ftr" sz="quarter" idx="3"/>
          </p:nvPr>
        </p:nvSpPr>
        <p:spPr>
          <a:xfrm>
            <a:off x="1015999" y="6208777"/>
            <a:ext cx="6498492" cy="365125"/>
          </a:xfrm>
          <a:prstGeom prst="rect">
            <a:avLst/>
          </a:prstGeom>
        </p:spPr>
        <p:txBody>
          <a:bodyPr vert="horz" lIns="91440" tIns="45720" rIns="91440" bIns="45720" rtlCol="0" anchor="ctr"/>
          <a:lstStyle>
            <a:lvl1pPr algn="l">
              <a:defRPr sz="1200" b="1">
                <a:solidFill>
                  <a:schemeClr val="tx2">
                    <a:lumMod val="90000"/>
                    <a:lumOff val="10000"/>
                  </a:schemeClr>
                </a:solidFill>
              </a:defRPr>
            </a:lvl1pPr>
          </a:lstStyle>
          <a:p>
            <a:endParaRPr lang="en-IN"/>
          </a:p>
        </p:txBody>
      </p:sp>
      <p:sp>
        <p:nvSpPr>
          <p:cNvPr id="6" name="Slide Number Placeholder 5"/>
          <p:cNvSpPr>
            <a:spLocks noGrp="1"/>
          </p:cNvSpPr>
          <p:nvPr>
            <p:ph type="sldNum" sz="quarter" idx="4"/>
          </p:nvPr>
        </p:nvSpPr>
        <p:spPr>
          <a:xfrm>
            <a:off x="10160000" y="5687569"/>
            <a:ext cx="1016000" cy="365125"/>
          </a:xfrm>
          <a:prstGeom prst="rect">
            <a:avLst/>
          </a:prstGeom>
        </p:spPr>
        <p:txBody>
          <a:bodyPr vert="horz" lIns="91440" tIns="45720" rIns="91440" bIns="45720" rtlCol="0" anchor="ctr"/>
          <a:lstStyle>
            <a:lvl1pPr algn="r">
              <a:defRPr sz="2400">
                <a:solidFill>
                  <a:schemeClr val="tx1">
                    <a:lumMod val="85000"/>
                    <a:lumOff val="15000"/>
                  </a:schemeClr>
                </a:solidFill>
                <a:latin typeface="+mj-lt"/>
              </a:defRPr>
            </a:lvl1pPr>
          </a:lstStyle>
          <a:p>
            <a:pPr marL="0" lvl="0" indent="0" algn="r" rtl="0">
              <a:spcBef>
                <a:spcPts val="0"/>
              </a:spcBef>
              <a:spcAft>
                <a:spcPts val="0"/>
              </a:spcAft>
              <a:buNone/>
            </a:pPr>
            <a:fld id="{00000000-1234-1234-1234-123412341234}" type="slidenum">
              <a:rPr lang="en-IN" smtClean="0"/>
              <a:t>‹#›</a:t>
            </a:fld>
            <a:endParaRPr lang="en-IN"/>
          </a:p>
        </p:txBody>
      </p:sp>
      <p:sp>
        <p:nvSpPr>
          <p:cNvPr id="8" name="Rectangle 7"/>
          <p:cNvSpPr/>
          <p:nvPr/>
        </p:nvSpPr>
        <p:spPr>
          <a:xfrm>
            <a:off x="1036320" y="0"/>
            <a:ext cx="10058400" cy="38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036320" y="6172200"/>
            <a:ext cx="100584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sldNum="0" hdr="0" ftr="0" dt="0"/>
  <p:txStyles>
    <p:titleStyle>
      <a:lvl1pPr algn="l" defTabSz="9144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odebrainz/color-names/blob/master/output/colors.csv"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eeexplore.ieee.org/document/8368055"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ieeexplore.ieee.org/document/8720218"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9"/>
          <p:cNvSpPr txBox="1">
            <a:spLocks noGrp="1"/>
          </p:cNvSpPr>
          <p:nvPr>
            <p:ph type="ctrTitle"/>
          </p:nvPr>
        </p:nvSpPr>
        <p:spPr>
          <a:xfrm>
            <a:off x="1021602" y="1374286"/>
            <a:ext cx="9902211" cy="2030222"/>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00B050"/>
              </a:buClr>
              <a:buSzPts val="4800"/>
              <a:buFont typeface="Times New Roman"/>
              <a:buNone/>
            </a:pPr>
            <a:r>
              <a:rPr lang="en-IN" sz="4800" b="1" dirty="0">
                <a:solidFill>
                  <a:schemeClr val="tx1"/>
                </a:solidFill>
                <a:latin typeface="Times New Roman"/>
                <a:ea typeface="Times New Roman"/>
                <a:cs typeface="Times New Roman"/>
                <a:sym typeface="Times New Roman"/>
              </a:rPr>
              <a:t>COLOUR DETECTION</a:t>
            </a:r>
            <a:br>
              <a:rPr lang="en-IN" sz="4800" b="1" dirty="0">
                <a:solidFill>
                  <a:schemeClr val="tx1"/>
                </a:solidFill>
                <a:latin typeface="Times New Roman"/>
                <a:ea typeface="Times New Roman"/>
                <a:cs typeface="Times New Roman"/>
                <a:sym typeface="Times New Roman"/>
              </a:rPr>
            </a:br>
            <a:r>
              <a:rPr lang="en-IN" sz="4800" b="1" dirty="0">
                <a:solidFill>
                  <a:schemeClr val="tx1"/>
                </a:solidFill>
                <a:latin typeface="Times New Roman"/>
                <a:ea typeface="Times New Roman"/>
                <a:cs typeface="Times New Roman"/>
                <a:sym typeface="Times New Roman"/>
              </a:rPr>
              <a:t>USING OPENCV AND PANDAS</a:t>
            </a:r>
            <a:br>
              <a:rPr lang="en-IN" sz="4800" b="1" dirty="0">
                <a:latin typeface="Times New Roman"/>
                <a:ea typeface="Times New Roman"/>
                <a:cs typeface="Times New Roman"/>
                <a:sym typeface="Times New Roman"/>
              </a:rPr>
            </a:br>
            <a:endParaRPr sz="4800" b="1" dirty="0">
              <a:solidFill>
                <a:srgbClr val="CCFF33"/>
              </a:solidFill>
              <a:latin typeface="Times New Roman"/>
              <a:ea typeface="Times New Roman"/>
              <a:cs typeface="Times New Roman"/>
              <a:sym typeface="Times New Roman"/>
            </a:endParaRPr>
          </a:p>
        </p:txBody>
      </p:sp>
      <p:sp>
        <p:nvSpPr>
          <p:cNvPr id="149" name="Google Shape;149;p19"/>
          <p:cNvSpPr txBox="1"/>
          <p:nvPr/>
        </p:nvSpPr>
        <p:spPr>
          <a:xfrm>
            <a:off x="6572250" y="4402045"/>
            <a:ext cx="4915348" cy="1631056"/>
          </a:xfrm>
          <a:prstGeom prst="rect">
            <a:avLst/>
          </a:prstGeom>
          <a:noFill/>
          <a:ln>
            <a:noFill/>
          </a:ln>
        </p:spPr>
        <p:txBody>
          <a:bodyPr spcFirstLastPara="1" wrap="square" lIns="91425" tIns="45700" rIns="91425" bIns="45700" anchor="t" anchorCtr="0">
            <a:normAutofit/>
          </a:bodyPr>
          <a:lstStyle/>
          <a:p>
            <a:pPr marL="0" marR="0" lvl="0" indent="0" rtl="0">
              <a:lnSpc>
                <a:spcPct val="90000"/>
              </a:lnSpc>
              <a:spcBef>
                <a:spcPts val="0"/>
              </a:spcBef>
              <a:spcAft>
                <a:spcPts val="0"/>
              </a:spcAft>
              <a:buClr>
                <a:srgbClr val="D8D8D8"/>
              </a:buClr>
              <a:buSzPts val="2400"/>
              <a:buFont typeface="Arial"/>
              <a:buNone/>
            </a:pPr>
            <a:r>
              <a:rPr lang="en-IN" sz="2400" b="1" i="0" u="none" strike="noStrike" cap="none" dirty="0">
                <a:solidFill>
                  <a:srgbClr val="7030A0"/>
                </a:solidFill>
                <a:latin typeface="Times New Roman"/>
                <a:ea typeface="Times New Roman"/>
                <a:cs typeface="Times New Roman"/>
                <a:sym typeface="Times New Roman"/>
              </a:rPr>
              <a:t>PRESENTED BY:</a:t>
            </a:r>
          </a:p>
          <a:p>
            <a:pPr marL="0" marR="0" lvl="0" indent="0" rtl="0">
              <a:lnSpc>
                <a:spcPct val="90000"/>
              </a:lnSpc>
              <a:spcBef>
                <a:spcPts val="0"/>
              </a:spcBef>
              <a:spcAft>
                <a:spcPts val="0"/>
              </a:spcAft>
              <a:buClr>
                <a:srgbClr val="D8D8D8"/>
              </a:buClr>
              <a:buSzPts val="2400"/>
              <a:buFont typeface="Arial"/>
              <a:buNone/>
            </a:pPr>
            <a:endParaRPr lang="en-IN" b="1" dirty="0">
              <a:solidFill>
                <a:srgbClr val="7030A0"/>
              </a:solidFill>
              <a:ea typeface="Times New Roman"/>
            </a:endParaRPr>
          </a:p>
          <a:p>
            <a:pPr marL="0" marR="0" lvl="0" indent="0" rtl="0">
              <a:lnSpc>
                <a:spcPct val="90000"/>
              </a:lnSpc>
              <a:spcBef>
                <a:spcPts val="0"/>
              </a:spcBef>
              <a:spcAft>
                <a:spcPts val="0"/>
              </a:spcAft>
              <a:buClr>
                <a:srgbClr val="D8D8D8"/>
              </a:buClr>
              <a:buSzPts val="2400"/>
              <a:buFont typeface="Arial"/>
              <a:buNone/>
            </a:pPr>
            <a:r>
              <a:rPr lang="en-IN" sz="2400" b="1" i="0" u="none" strike="noStrike" cap="none" dirty="0">
                <a:solidFill>
                  <a:srgbClr val="7030A0"/>
                </a:solidFill>
                <a:latin typeface="Times New Roman"/>
                <a:ea typeface="Times New Roman"/>
                <a:cs typeface="Times New Roman"/>
                <a:sym typeface="Times New Roman"/>
              </a:rPr>
              <a:t>   ARUNA K     -  211419104020</a:t>
            </a:r>
            <a:endParaRPr lang="en-IN" b="1" dirty="0">
              <a:solidFill>
                <a:srgbClr val="7030A0"/>
              </a:solidFill>
              <a:ea typeface="Times New Roman"/>
            </a:endParaRPr>
          </a:p>
          <a:p>
            <a:pPr marL="0" marR="0" lvl="0" indent="0" rtl="0">
              <a:lnSpc>
                <a:spcPct val="90000"/>
              </a:lnSpc>
              <a:spcBef>
                <a:spcPts val="0"/>
              </a:spcBef>
              <a:spcAft>
                <a:spcPts val="0"/>
              </a:spcAft>
              <a:buClr>
                <a:srgbClr val="D8D8D8"/>
              </a:buClr>
              <a:buSzPts val="2400"/>
              <a:buFont typeface="Arial"/>
              <a:buNone/>
            </a:pPr>
            <a:r>
              <a:rPr lang="en-IN" sz="2400" b="1" i="0" u="none" strike="noStrike" cap="none" dirty="0">
                <a:solidFill>
                  <a:srgbClr val="7030A0"/>
                </a:solidFill>
                <a:latin typeface="Times New Roman"/>
                <a:ea typeface="Times New Roman"/>
                <a:cs typeface="Times New Roman"/>
                <a:sym typeface="Times New Roman"/>
              </a:rPr>
              <a:t>   PREETHI B  -  </a:t>
            </a:r>
            <a:r>
              <a:rPr lang="en-IN" sz="2400" b="1" dirty="0">
                <a:solidFill>
                  <a:srgbClr val="7030A0"/>
                </a:solidFill>
                <a:latin typeface="Times New Roman"/>
                <a:ea typeface="Times New Roman"/>
                <a:cs typeface="Times New Roman"/>
                <a:sym typeface="Times New Roman"/>
              </a:rPr>
              <a:t>211419104200</a:t>
            </a:r>
            <a:endParaRPr lang="en-IN" b="1" dirty="0">
              <a:solidFill>
                <a:srgbClr val="7030A0"/>
              </a:solidFill>
            </a:endParaRPr>
          </a:p>
        </p:txBody>
      </p:sp>
      <p:sp>
        <p:nvSpPr>
          <p:cNvPr id="150" name="Google Shape;150;p19"/>
          <p:cNvSpPr txBox="1"/>
          <p:nvPr/>
        </p:nvSpPr>
        <p:spPr>
          <a:xfrm>
            <a:off x="476249" y="3291395"/>
            <a:ext cx="11363326" cy="1926178"/>
          </a:xfrm>
          <a:prstGeom prst="rect">
            <a:avLst/>
          </a:prstGeom>
          <a:noFill/>
          <a:ln>
            <a:noFill/>
          </a:ln>
        </p:spPr>
        <p:txBody>
          <a:bodyPr spcFirstLastPara="1" wrap="square" lIns="91425" tIns="45700" rIns="91425" bIns="45700" anchor="t" anchorCtr="0">
            <a:normAutofit/>
          </a:bodyPr>
          <a:lstStyle/>
          <a:p>
            <a:pPr marL="0" marR="0" lvl="0" indent="0" rtl="0">
              <a:lnSpc>
                <a:spcPct val="90000"/>
              </a:lnSpc>
              <a:spcBef>
                <a:spcPts val="0"/>
              </a:spcBef>
              <a:spcAft>
                <a:spcPts val="0"/>
              </a:spcAft>
              <a:buClr>
                <a:srgbClr val="FC96E9"/>
              </a:buClr>
              <a:buSzPct val="100000"/>
              <a:buFont typeface="Arial"/>
              <a:buNone/>
            </a:pPr>
            <a:r>
              <a:rPr lang="en-IN" sz="2400" b="1" i="0" u="none" strike="noStrike" cap="none" dirty="0">
                <a:solidFill>
                  <a:srgbClr val="514292"/>
                </a:solidFill>
                <a:latin typeface="Times New Roman"/>
                <a:ea typeface="Times New Roman"/>
                <a:cs typeface="Times New Roman"/>
                <a:sym typeface="Times New Roman"/>
              </a:rPr>
              <a:t>BATCH NUMBER : A2</a:t>
            </a:r>
            <a:endParaRPr b="1" dirty="0">
              <a:solidFill>
                <a:srgbClr val="514292"/>
              </a:solidFill>
            </a:endParaRPr>
          </a:p>
          <a:p>
            <a:pPr marL="0" marR="0" lvl="0" indent="0" rtl="0">
              <a:lnSpc>
                <a:spcPct val="90000"/>
              </a:lnSpc>
              <a:spcBef>
                <a:spcPts val="1000"/>
              </a:spcBef>
              <a:spcAft>
                <a:spcPts val="0"/>
              </a:spcAft>
              <a:buClr>
                <a:srgbClr val="FC96E9"/>
              </a:buClr>
              <a:buSzPct val="100000"/>
              <a:buFont typeface="Arial"/>
              <a:buNone/>
            </a:pPr>
            <a:r>
              <a:rPr lang="en-IN" sz="2400" b="1" i="0" u="none" strike="noStrike" cap="none" dirty="0">
                <a:solidFill>
                  <a:srgbClr val="514292"/>
                </a:solidFill>
                <a:latin typeface="Times New Roman"/>
                <a:ea typeface="Times New Roman"/>
                <a:cs typeface="Times New Roman"/>
                <a:sym typeface="Times New Roman"/>
              </a:rPr>
              <a:t>GUIDE NAME       : </a:t>
            </a:r>
            <a:r>
              <a:rPr lang="en-IN" sz="2400" b="1" i="0" u="none" strike="noStrike" cap="none" dirty="0" err="1">
                <a:solidFill>
                  <a:srgbClr val="514292"/>
                </a:solidFill>
                <a:latin typeface="Times New Roman"/>
                <a:ea typeface="Times New Roman"/>
                <a:cs typeface="Times New Roman"/>
                <a:sym typeface="Times New Roman"/>
              </a:rPr>
              <a:t>Dr.</a:t>
            </a:r>
            <a:r>
              <a:rPr lang="en-IN" sz="2400" b="1" i="0" u="none" strike="noStrike" cap="none" dirty="0">
                <a:solidFill>
                  <a:srgbClr val="514292"/>
                </a:solidFill>
                <a:latin typeface="Times New Roman"/>
                <a:ea typeface="Times New Roman"/>
                <a:cs typeface="Times New Roman"/>
                <a:sym typeface="Times New Roman"/>
              </a:rPr>
              <a:t> </a:t>
            </a:r>
            <a:r>
              <a:rPr lang="en-IN" sz="2400" b="1" i="0" u="none" strike="noStrike" cap="none" dirty="0" err="1">
                <a:solidFill>
                  <a:srgbClr val="514292"/>
                </a:solidFill>
                <a:latin typeface="Times New Roman"/>
                <a:ea typeface="Times New Roman"/>
                <a:cs typeface="Times New Roman"/>
                <a:sym typeface="Times New Roman"/>
              </a:rPr>
              <a:t>K.Sangeetha</a:t>
            </a:r>
            <a:r>
              <a:rPr lang="en-IN" sz="2400" b="1" i="0" u="none" strike="noStrike" cap="none" dirty="0">
                <a:solidFill>
                  <a:srgbClr val="514292"/>
                </a:solidFill>
                <a:latin typeface="Times New Roman"/>
                <a:ea typeface="Times New Roman"/>
                <a:cs typeface="Times New Roman"/>
                <a:sym typeface="Times New Roman"/>
              </a:rPr>
              <a:t> M.E , </a:t>
            </a:r>
            <a:r>
              <a:rPr lang="en-IN" sz="2400" b="1" i="0" u="none" strike="noStrike" cap="none" dirty="0" err="1">
                <a:solidFill>
                  <a:srgbClr val="514292"/>
                </a:solidFill>
                <a:latin typeface="Times New Roman"/>
                <a:ea typeface="Times New Roman"/>
                <a:cs typeface="Times New Roman"/>
                <a:sym typeface="Times New Roman"/>
              </a:rPr>
              <a:t>PhD.,Associate</a:t>
            </a:r>
            <a:r>
              <a:rPr lang="en-IN" sz="2400" b="1" i="0" u="none" strike="noStrike" cap="none" dirty="0">
                <a:solidFill>
                  <a:srgbClr val="514292"/>
                </a:solidFill>
                <a:latin typeface="Times New Roman"/>
                <a:ea typeface="Times New Roman"/>
                <a:cs typeface="Times New Roman"/>
                <a:sym typeface="Times New Roman"/>
              </a:rPr>
              <a:t> Professor</a:t>
            </a:r>
            <a:endParaRPr b="1" dirty="0">
              <a:solidFill>
                <a:srgbClr val="51429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8900" y="590550"/>
            <a:ext cx="9042400" cy="876300"/>
          </a:xfrm>
        </p:spPr>
        <p:txBody>
          <a:bodyPr>
            <a:normAutofit/>
          </a:bodyPr>
          <a:lstStyle/>
          <a:p>
            <a:pPr algn="just"/>
            <a:r>
              <a:rPr lang="en-US" sz="4400" dirty="0">
                <a:solidFill>
                  <a:srgbClr val="002060"/>
                </a:solidFill>
                <a:latin typeface="Georgia" pitchFamily="18" charset="0"/>
              </a:rPr>
              <a:t>DEVELOPMENT ENVIRONMENT</a:t>
            </a:r>
            <a:endParaRPr lang="en-IN" sz="4400" dirty="0">
              <a:solidFill>
                <a:srgbClr val="002060"/>
              </a:solidFill>
              <a:latin typeface="Georgia" pitchFamily="18" charset="0"/>
            </a:endParaRPr>
          </a:p>
        </p:txBody>
      </p:sp>
      <p:sp>
        <p:nvSpPr>
          <p:cNvPr id="5" name="TextBox 4">
            <a:extLst>
              <a:ext uri="{FF2B5EF4-FFF2-40B4-BE49-F238E27FC236}">
                <a16:creationId xmlns:a16="http://schemas.microsoft.com/office/drawing/2014/main" id="{7E2E147B-3186-9AD5-822B-15ECA3197E92}"/>
              </a:ext>
            </a:extLst>
          </p:cNvPr>
          <p:cNvSpPr txBox="1"/>
          <p:nvPr/>
        </p:nvSpPr>
        <p:spPr>
          <a:xfrm>
            <a:off x="884076" y="1466851"/>
            <a:ext cx="5143500" cy="4973324"/>
          </a:xfrm>
          <a:prstGeom prst="rect">
            <a:avLst/>
          </a:prstGeom>
          <a:noFill/>
        </p:spPr>
        <p:txBody>
          <a:bodyPr wrap="square">
            <a:spAutoFit/>
          </a:bodyPr>
          <a:lstStyle/>
          <a:p>
            <a:pPr>
              <a:lnSpc>
                <a:spcPct val="115000"/>
              </a:lnSpc>
              <a:spcAft>
                <a:spcPts val="1000"/>
              </a:spcAft>
            </a:pPr>
            <a:r>
              <a:rPr lang="en-IN" sz="1800" b="1" dirty="0">
                <a:effectLst/>
                <a:latin typeface="Georgia" panose="02040502050405020303" pitchFamily="18" charset="0"/>
                <a:ea typeface="Times New Roman" panose="02020603050405020304" pitchFamily="18" charset="0"/>
              </a:rPr>
              <a:t>Hardware Requirements</a:t>
            </a:r>
            <a:endParaRPr lang="en-IN" sz="1800" dirty="0">
              <a:effectLst/>
              <a:latin typeface="Georgia" panose="02040502050405020303" pitchFamily="18" charset="0"/>
              <a:ea typeface="Calibri" panose="020F0502020204030204" pitchFamily="34" charset="0"/>
            </a:endParaRPr>
          </a:p>
          <a:p>
            <a:pPr>
              <a:lnSpc>
                <a:spcPct val="115000"/>
              </a:lnSpc>
              <a:spcAft>
                <a:spcPts val="1000"/>
              </a:spcAft>
            </a:pPr>
            <a:r>
              <a:rPr lang="en-IN" sz="1600" b="1" dirty="0">
                <a:effectLst/>
                <a:latin typeface="Times New Roman" panose="02020603050405020304" pitchFamily="18" charset="0"/>
                <a:ea typeface="Times New Roman" panose="02020603050405020304" pitchFamily="18" charset="0"/>
              </a:rPr>
              <a:t> </a:t>
            </a:r>
            <a:endParaRPr lang="en-IN" sz="1600" dirty="0">
              <a:effectLst/>
              <a:latin typeface="Calibri" panose="020F0502020204030204" pitchFamily="34" charset="0"/>
              <a:ea typeface="Calibri" panose="020F0502020204030204" pitchFamily="34" charset="0"/>
            </a:endParaRPr>
          </a:p>
          <a:p>
            <a:pPr marL="342900" lvl="0" indent="-342900">
              <a:lnSpc>
                <a:spcPct val="115000"/>
              </a:lnSpc>
              <a:spcAft>
                <a:spcPts val="1000"/>
              </a:spcAft>
              <a:buFont typeface="Symbol" panose="05050102010706020507" pitchFamily="18" charset="2"/>
              <a:buChar char=""/>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A PC with Windows/Linux OS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1600" dirty="0">
                <a:effectLst/>
                <a:latin typeface="Times New Roman" panose="02020603050405020304" pitchFamily="18" charset="0"/>
                <a:ea typeface="Times New Roman" panose="02020603050405020304" pitchFamily="18" charset="0"/>
              </a:rPr>
              <a:t> </a:t>
            </a:r>
            <a:endParaRPr lang="en-IN" sz="1600" dirty="0">
              <a:effectLst/>
              <a:latin typeface="Calibri" panose="020F0502020204030204" pitchFamily="34" charset="0"/>
              <a:ea typeface="Calibri" panose="020F0502020204030204" pitchFamily="34" charset="0"/>
            </a:endParaRPr>
          </a:p>
          <a:p>
            <a:pPr marL="342900" lvl="0" indent="-342900">
              <a:lnSpc>
                <a:spcPct val="115000"/>
              </a:lnSpc>
              <a:spcAft>
                <a:spcPts val="1000"/>
              </a:spcAft>
              <a:buFont typeface="Symbol" panose="05050102010706020507" pitchFamily="18" charset="2"/>
              <a:buChar char=""/>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Processor with 1.7-2.4gHz speed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1600" dirty="0">
                <a:effectLst/>
                <a:latin typeface="Times New Roman" panose="02020603050405020304" pitchFamily="18" charset="0"/>
                <a:ea typeface="Times New Roman" panose="02020603050405020304" pitchFamily="18" charset="0"/>
              </a:rPr>
              <a:t> </a:t>
            </a:r>
            <a:endParaRPr lang="en-IN" sz="1600" dirty="0">
              <a:effectLst/>
              <a:latin typeface="Calibri" panose="020F0502020204030204" pitchFamily="34" charset="0"/>
              <a:ea typeface="Calibri" panose="020F0502020204030204" pitchFamily="34" charset="0"/>
            </a:endParaRPr>
          </a:p>
          <a:p>
            <a:pPr marL="342900" lvl="0" indent="-342900">
              <a:lnSpc>
                <a:spcPct val="115000"/>
              </a:lnSpc>
              <a:spcAft>
                <a:spcPts val="1000"/>
              </a:spcAft>
              <a:buFont typeface="Symbol" panose="05050102010706020507" pitchFamily="18" charset="2"/>
              <a:buChar char=""/>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Minimum of 8gb RAM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1600" dirty="0">
                <a:effectLst/>
                <a:latin typeface="Times New Roman" panose="02020603050405020304" pitchFamily="18" charset="0"/>
                <a:ea typeface="Times New Roman" panose="02020603050405020304" pitchFamily="18" charset="0"/>
              </a:rPr>
              <a:t> </a:t>
            </a:r>
            <a:endParaRPr lang="en-IN" sz="1600" dirty="0">
              <a:effectLst/>
              <a:latin typeface="Calibri" panose="020F0502020204030204" pitchFamily="34" charset="0"/>
              <a:ea typeface="Calibri" panose="020F0502020204030204" pitchFamily="34" charset="0"/>
            </a:endParaRPr>
          </a:p>
          <a:p>
            <a:pPr marL="342900" lvl="0" indent="-342900">
              <a:lnSpc>
                <a:spcPct val="115000"/>
              </a:lnSpc>
              <a:spcAft>
                <a:spcPts val="1000"/>
              </a:spcAft>
              <a:buFont typeface="Symbol" panose="05050102010706020507" pitchFamily="18" charset="2"/>
              <a:buChar char=""/>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2gb Graphic card 3.2 Software Specification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1600" dirty="0">
                <a:effectLst/>
                <a:latin typeface="Times New Roman" panose="02020603050405020304" pitchFamily="18" charset="0"/>
                <a:ea typeface="Times New Roman" panose="02020603050405020304" pitchFamily="18" charset="0"/>
              </a:rPr>
              <a:t> </a:t>
            </a:r>
            <a:endParaRPr lang="en-IN" sz="1600" dirty="0">
              <a:effectLst/>
              <a:latin typeface="Calibri" panose="020F0502020204030204" pitchFamily="34" charset="0"/>
              <a:ea typeface="Calibri" panose="020F0502020204030204" pitchFamily="34" charset="0"/>
            </a:endParaRPr>
          </a:p>
          <a:p>
            <a:pPr marL="342900" lvl="0" indent="-342900">
              <a:lnSpc>
                <a:spcPct val="115000"/>
              </a:lnSpc>
              <a:spcAft>
                <a:spcPts val="1000"/>
              </a:spcAft>
              <a:buFont typeface="Symbol" panose="05050102010706020507" pitchFamily="18" charset="2"/>
              <a:buChar char=""/>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Text Editor (VS-code/WebStorm)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GB" sz="1600" b="1" dirty="0">
                <a:effectLst/>
                <a:latin typeface="Times New Roman" panose="02020603050405020304" pitchFamily="18" charset="0"/>
                <a:ea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1201423F-D97F-25D5-4724-C3C37CFD0464}"/>
              </a:ext>
            </a:extLst>
          </p:cNvPr>
          <p:cNvSpPr txBox="1"/>
          <p:nvPr/>
        </p:nvSpPr>
        <p:spPr>
          <a:xfrm>
            <a:off x="6164426" y="1466850"/>
            <a:ext cx="4991100" cy="4072077"/>
          </a:xfrm>
          <a:prstGeom prst="rect">
            <a:avLst/>
          </a:prstGeom>
          <a:noFill/>
        </p:spPr>
        <p:txBody>
          <a:bodyPr wrap="square">
            <a:spAutoFit/>
          </a:bodyPr>
          <a:lstStyle/>
          <a:p>
            <a:pPr>
              <a:lnSpc>
                <a:spcPct val="115000"/>
              </a:lnSpc>
              <a:spcAft>
                <a:spcPts val="1000"/>
              </a:spcAft>
            </a:pPr>
            <a:r>
              <a:rPr lang="en-IN" sz="1800" b="1" dirty="0">
                <a:effectLst/>
                <a:latin typeface="Times New Roman" panose="02020603050405020304" pitchFamily="18" charset="0"/>
                <a:ea typeface="Times New Roman" panose="02020603050405020304" pitchFamily="18" charset="0"/>
              </a:rPr>
              <a:t>Software Requirements</a:t>
            </a:r>
            <a:endParaRPr lang="en-IN" sz="1800" dirty="0">
              <a:effectLst/>
              <a:latin typeface="Calibri" panose="020F0502020204030204" pitchFamily="34" charset="0"/>
              <a:ea typeface="Calibri" panose="020F0502020204030204" pitchFamily="34" charset="0"/>
            </a:endParaRPr>
          </a:p>
          <a:p>
            <a:pPr algn="just">
              <a:lnSpc>
                <a:spcPct val="150000"/>
              </a:lnSpc>
              <a:spcAft>
                <a:spcPts val="1000"/>
              </a:spcAft>
              <a:tabLst>
                <a:tab pos="114300" algn="l"/>
              </a:tabLst>
            </a:pPr>
            <a:r>
              <a:rPr lang="en-GB" sz="1800"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lvl="0" indent="-342900">
              <a:lnSpc>
                <a:spcPct val="115000"/>
              </a:lnSpc>
              <a:spcAft>
                <a:spcPts val="1000"/>
              </a:spcAft>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Text Editor (VS-code/WebStorm)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1800"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lvl="0" indent="-342900">
              <a:lnSpc>
                <a:spcPct val="115000"/>
              </a:lnSpc>
              <a:spcAft>
                <a:spcPts val="1000"/>
              </a:spcAft>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Python libraries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1800"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buFont typeface="Symbol" panose="05050102010706020507" pitchFamily="18" charset="2"/>
              <a:buChar char=""/>
            </a:pPr>
            <a:r>
              <a:rPr lang="en-GB" sz="1800" dirty="0">
                <a:effectLst/>
                <a:latin typeface="Times New Roman" panose="02020603050405020304" pitchFamily="18" charset="0"/>
                <a:ea typeface="Meiryo UI" panose="020B0604030504040204" pitchFamily="34" charset="-128"/>
                <a:cs typeface="Times New Roman" panose="02020603050405020304" pitchFamily="18" charset="0"/>
              </a:rPr>
              <a:t>Windows 7 or higher </a:t>
            </a:r>
          </a:p>
          <a:p>
            <a:pPr lvl="0">
              <a:lnSpc>
                <a:spcPct val="150000"/>
              </a:lnSpc>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50000"/>
              </a:lnSpc>
              <a:spcAft>
                <a:spcPts val="1000"/>
              </a:spcAft>
              <a:buFont typeface="Symbol" panose="05050102010706020507" pitchFamily="18" charset="2"/>
              <a:buChar char=""/>
            </a:pPr>
            <a:r>
              <a:rPr lang="en-GB" sz="1800" dirty="0">
                <a:effectLst/>
                <a:latin typeface="Times New Roman" panose="02020603050405020304" pitchFamily="18" charset="0"/>
                <a:ea typeface="Meiryo UI" panose="020B0604030504040204" pitchFamily="34" charset="-128"/>
                <a:cs typeface="Times New Roman" panose="02020603050405020304" pitchFamily="18" charset="0"/>
              </a:rPr>
              <a:t>Python packages </a:t>
            </a:r>
            <a:r>
              <a:rPr lang="en-GB"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OpenCV, Pandas, and </a:t>
            </a:r>
            <a:r>
              <a:rPr lang="en-GB"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numpy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8576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6"/>
          <p:cNvSpPr txBox="1">
            <a:spLocks noGrp="1"/>
          </p:cNvSpPr>
          <p:nvPr>
            <p:ph type="title"/>
          </p:nvPr>
        </p:nvSpPr>
        <p:spPr>
          <a:xfrm>
            <a:off x="3171825" y="839990"/>
            <a:ext cx="5391150" cy="1293028"/>
          </a:xfrm>
          <a:prstGeom prst="rect">
            <a:avLst/>
          </a:prstGeom>
          <a:noFill/>
          <a:ln>
            <a:noFill/>
          </a:ln>
        </p:spPr>
        <p:txBody>
          <a:bodyPr spcFirstLastPara="1" wrap="square" lIns="91425" tIns="45700" rIns="91425" bIns="45700" anchor="ctr" anchorCtr="0">
            <a:noAutofit/>
          </a:bodyPr>
          <a:lstStyle/>
          <a:p>
            <a:pPr marL="0" lvl="0" indent="0" algn="just" rtl="0">
              <a:lnSpc>
                <a:spcPct val="90000"/>
              </a:lnSpc>
              <a:spcBef>
                <a:spcPts val="0"/>
              </a:spcBef>
              <a:spcAft>
                <a:spcPts val="0"/>
              </a:spcAft>
              <a:buClr>
                <a:schemeClr val="accent3"/>
              </a:buClr>
              <a:buSzPts val="4000"/>
              <a:buFont typeface="Georgia"/>
              <a:buNone/>
            </a:pPr>
            <a:r>
              <a:rPr lang="en-IN" sz="4400" dirty="0">
                <a:solidFill>
                  <a:srgbClr val="002060"/>
                </a:solidFill>
                <a:latin typeface="Georgia"/>
                <a:ea typeface="Georgia"/>
                <a:cs typeface="Georgia"/>
                <a:sym typeface="Georgia"/>
              </a:rPr>
              <a:t>EXISTING</a:t>
            </a:r>
            <a:r>
              <a:rPr lang="en-IN" sz="4400" dirty="0">
                <a:solidFill>
                  <a:srgbClr val="002060"/>
                </a:solidFill>
              </a:rPr>
              <a:t> </a:t>
            </a:r>
            <a:r>
              <a:rPr lang="en-IN" sz="4400" dirty="0">
                <a:solidFill>
                  <a:srgbClr val="002060"/>
                </a:solidFill>
                <a:latin typeface="Georgia"/>
                <a:ea typeface="Georgia"/>
                <a:cs typeface="Georgia"/>
                <a:sym typeface="Georgia"/>
              </a:rPr>
              <a:t>SYSTEM</a:t>
            </a:r>
            <a:br>
              <a:rPr lang="en-IN" sz="4400" dirty="0">
                <a:solidFill>
                  <a:srgbClr val="002060"/>
                </a:solidFill>
                <a:latin typeface="Georgia"/>
                <a:ea typeface="Georgia"/>
                <a:cs typeface="Georgia"/>
                <a:sym typeface="Georgia"/>
              </a:rPr>
            </a:br>
            <a:endParaRPr sz="4400" dirty="0">
              <a:solidFill>
                <a:srgbClr val="002060"/>
              </a:solidFill>
            </a:endParaRPr>
          </a:p>
        </p:txBody>
      </p:sp>
      <p:sp>
        <p:nvSpPr>
          <p:cNvPr id="189" name="Google Shape;189;p26"/>
          <p:cNvSpPr txBox="1">
            <a:spLocks noGrp="1"/>
          </p:cNvSpPr>
          <p:nvPr>
            <p:ph idx="1"/>
          </p:nvPr>
        </p:nvSpPr>
        <p:spPr>
          <a:xfrm>
            <a:off x="685800" y="2465148"/>
            <a:ext cx="10820400" cy="4024125"/>
          </a:xfrm>
          <a:prstGeom prst="rect">
            <a:avLst/>
          </a:prstGeom>
          <a:noFill/>
          <a:ln>
            <a:noFill/>
          </a:ln>
        </p:spPr>
        <p:txBody>
          <a:bodyPr spcFirstLastPara="1" wrap="square" lIns="91425" tIns="45700" rIns="91425" bIns="45700" anchor="t" anchorCtr="0">
            <a:normAutofit/>
          </a:bodyPr>
          <a:lstStyle/>
          <a:p>
            <a:pPr algn="just">
              <a:lnSpc>
                <a:spcPct val="90000"/>
              </a:lnSpc>
              <a:spcBef>
                <a:spcPts val="0"/>
              </a:spcBef>
              <a:buClrTx/>
              <a:buSzPts val="2400"/>
            </a:pPr>
            <a:r>
              <a:rPr lang="en-IN" sz="2400" dirty="0">
                <a:solidFill>
                  <a:schemeClr val="tx1"/>
                </a:solidFill>
                <a:latin typeface="Georgia"/>
                <a:ea typeface="Georgia"/>
                <a:cs typeface="Georgia"/>
                <a:sym typeface="Georgia"/>
              </a:rPr>
              <a:t>Color Detection System for Industrial Applications Using </a:t>
            </a:r>
            <a:r>
              <a:rPr lang="en-IN" sz="2400" dirty="0" err="1">
                <a:solidFill>
                  <a:schemeClr val="tx1"/>
                </a:solidFill>
                <a:latin typeface="Georgia"/>
                <a:ea typeface="Georgia"/>
                <a:cs typeface="Georgia"/>
                <a:sym typeface="Georgia"/>
              </a:rPr>
              <a:t>Arduino</a:t>
            </a:r>
            <a:endParaRPr sz="2400" b="0" i="0" dirty="0">
              <a:solidFill>
                <a:schemeClr val="tx1"/>
              </a:solidFill>
              <a:latin typeface="Georgia"/>
              <a:ea typeface="Georgia"/>
              <a:cs typeface="Georgia"/>
              <a:sym typeface="Georgia"/>
            </a:endParaRPr>
          </a:p>
          <a:p>
            <a:pPr algn="just">
              <a:lnSpc>
                <a:spcPct val="90000"/>
              </a:lnSpc>
              <a:spcBef>
                <a:spcPts val="1000"/>
              </a:spcBef>
              <a:buClrTx/>
              <a:buSzPts val="2400"/>
            </a:pPr>
            <a:r>
              <a:rPr lang="en-IN" sz="2400" b="0" i="0" dirty="0">
                <a:solidFill>
                  <a:schemeClr val="tx1"/>
                </a:solidFill>
                <a:latin typeface="Georgia"/>
                <a:ea typeface="Georgia"/>
                <a:cs typeface="Georgia"/>
                <a:sym typeface="Georgia"/>
              </a:rPr>
              <a:t>In the existing system they have gone through with the </a:t>
            </a:r>
            <a:r>
              <a:rPr lang="en-IN" sz="2400" b="0" i="0" dirty="0" err="1">
                <a:solidFill>
                  <a:schemeClr val="tx1"/>
                </a:solidFill>
                <a:latin typeface="Georgia"/>
                <a:ea typeface="Georgia"/>
                <a:cs typeface="Georgia"/>
                <a:sym typeface="Georgia"/>
              </a:rPr>
              <a:t>opencv</a:t>
            </a:r>
            <a:r>
              <a:rPr lang="en-IN" sz="2400" b="0" i="0" dirty="0">
                <a:solidFill>
                  <a:schemeClr val="tx1"/>
                </a:solidFill>
                <a:latin typeface="Georgia"/>
                <a:ea typeface="Georgia"/>
                <a:cs typeface="Georgia"/>
                <a:sym typeface="Georgia"/>
              </a:rPr>
              <a:t> but while extraction of the </a:t>
            </a:r>
            <a:r>
              <a:rPr lang="en-IN" sz="2400" b="0" i="0" dirty="0" err="1">
                <a:solidFill>
                  <a:schemeClr val="tx1"/>
                </a:solidFill>
                <a:latin typeface="Georgia"/>
                <a:ea typeface="Georgia"/>
                <a:cs typeface="Georgia"/>
                <a:sym typeface="Georgia"/>
              </a:rPr>
              <a:t>colors</a:t>
            </a:r>
            <a:r>
              <a:rPr lang="en-IN" sz="2400" b="0" i="0" dirty="0">
                <a:solidFill>
                  <a:schemeClr val="tx1"/>
                </a:solidFill>
                <a:latin typeface="Georgia"/>
                <a:ea typeface="Georgia"/>
                <a:cs typeface="Georgia"/>
                <a:sym typeface="Georgia"/>
              </a:rPr>
              <a:t> they got the wrong outputs.</a:t>
            </a:r>
            <a:endParaRPr dirty="0">
              <a:solidFill>
                <a:schemeClr val="tx1"/>
              </a:solidFill>
            </a:endParaRPr>
          </a:p>
          <a:p>
            <a:pPr algn="just">
              <a:lnSpc>
                <a:spcPct val="90000"/>
              </a:lnSpc>
              <a:spcBef>
                <a:spcPts val="1000"/>
              </a:spcBef>
              <a:buClrTx/>
              <a:buSzPts val="2400"/>
            </a:pPr>
            <a:r>
              <a:rPr lang="en-IN" sz="2400" b="0" i="0" dirty="0">
                <a:solidFill>
                  <a:schemeClr val="tx1"/>
                </a:solidFill>
                <a:latin typeface="Georgia"/>
                <a:ea typeface="Georgia"/>
                <a:cs typeface="Georgia"/>
                <a:sym typeface="Georgia"/>
              </a:rPr>
              <a:t> There is no exact colour representation of </a:t>
            </a:r>
            <a:r>
              <a:rPr lang="en-IN" sz="2400" b="0" i="0" dirty="0" err="1">
                <a:solidFill>
                  <a:schemeClr val="tx1"/>
                </a:solidFill>
                <a:latin typeface="Georgia"/>
                <a:ea typeface="Georgia"/>
                <a:cs typeface="Georgia"/>
                <a:sym typeface="Georgia"/>
              </a:rPr>
              <a:t>colors</a:t>
            </a:r>
            <a:r>
              <a:rPr lang="en-IN" sz="2400" b="0" i="0" dirty="0">
                <a:solidFill>
                  <a:schemeClr val="tx1"/>
                </a:solidFill>
                <a:latin typeface="Georgia"/>
                <a:ea typeface="Georgia"/>
                <a:cs typeface="Georgia"/>
                <a:sym typeface="Georgia"/>
              </a:rPr>
              <a:t> with accuracy. </a:t>
            </a:r>
            <a:endParaRPr dirty="0">
              <a:solidFill>
                <a:schemeClr val="tx1"/>
              </a:solidFill>
            </a:endParaRPr>
          </a:p>
          <a:p>
            <a:pPr marL="609600" indent="-457200" algn="just">
              <a:lnSpc>
                <a:spcPct val="90000"/>
              </a:lnSpc>
              <a:spcBef>
                <a:spcPts val="1000"/>
              </a:spcBef>
              <a:buClrTx/>
              <a:buSzPts val="2400"/>
            </a:pPr>
            <a:endParaRPr sz="2400" dirty="0">
              <a:solidFill>
                <a:schemeClr val="tx1"/>
              </a:solidFill>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7"/>
          <p:cNvSpPr txBox="1">
            <a:spLocks noGrp="1"/>
          </p:cNvSpPr>
          <p:nvPr>
            <p:ph type="title"/>
          </p:nvPr>
        </p:nvSpPr>
        <p:spPr>
          <a:xfrm>
            <a:off x="2709182" y="675654"/>
            <a:ext cx="7130143" cy="1293028"/>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accent1"/>
              </a:buClr>
              <a:buSzPts val="4000"/>
              <a:buFont typeface="Georgia"/>
              <a:buNone/>
            </a:pPr>
            <a:r>
              <a:rPr lang="en-IN" sz="4400" dirty="0">
                <a:solidFill>
                  <a:srgbClr val="002060"/>
                </a:solidFill>
                <a:latin typeface="Georgia"/>
                <a:ea typeface="Georgia"/>
                <a:cs typeface="Georgia"/>
                <a:sym typeface="Georgia"/>
              </a:rPr>
              <a:t>PROPOSED SYSTEM</a:t>
            </a:r>
            <a:endParaRPr sz="4400" dirty="0">
              <a:solidFill>
                <a:srgbClr val="002060"/>
              </a:solidFill>
              <a:latin typeface="Georgia"/>
              <a:ea typeface="Georgia"/>
              <a:cs typeface="Georgia"/>
              <a:sym typeface="Georgia"/>
            </a:endParaRPr>
          </a:p>
        </p:txBody>
      </p:sp>
      <p:sp>
        <p:nvSpPr>
          <p:cNvPr id="195" name="Google Shape;195;p27"/>
          <p:cNvSpPr txBox="1">
            <a:spLocks noGrp="1"/>
          </p:cNvSpPr>
          <p:nvPr>
            <p:ph idx="1"/>
          </p:nvPr>
        </p:nvSpPr>
        <p:spPr>
          <a:xfrm>
            <a:off x="591910" y="2429965"/>
            <a:ext cx="11009539" cy="3285036"/>
          </a:xfrm>
          <a:prstGeom prst="rect">
            <a:avLst/>
          </a:prstGeom>
          <a:noFill/>
          <a:ln>
            <a:noFill/>
          </a:ln>
        </p:spPr>
        <p:txBody>
          <a:bodyPr spcFirstLastPara="1" wrap="square" lIns="91425" tIns="45700" rIns="91425" bIns="45700" anchor="t" anchorCtr="0">
            <a:normAutofit/>
          </a:bodyPr>
          <a:lstStyle/>
          <a:p>
            <a:pPr algn="just">
              <a:lnSpc>
                <a:spcPct val="90000"/>
              </a:lnSpc>
              <a:spcBef>
                <a:spcPts val="0"/>
              </a:spcBef>
              <a:buClrTx/>
              <a:buSzPts val="2400"/>
            </a:pPr>
            <a:r>
              <a:rPr lang="en-IN" sz="2400" b="0" i="0" dirty="0">
                <a:solidFill>
                  <a:schemeClr val="tx1"/>
                </a:solidFill>
                <a:latin typeface="Georgia"/>
                <a:ea typeface="Georgia"/>
                <a:cs typeface="Georgia"/>
                <a:sym typeface="Georgia"/>
              </a:rPr>
              <a:t>In the proposed system, we are introducing the CV database and according to it the number of shades that can be identified using 865 colour names along with their RGB and hex values.</a:t>
            </a:r>
            <a:endParaRPr dirty="0">
              <a:solidFill>
                <a:schemeClr val="tx1"/>
              </a:solidFill>
            </a:endParaRPr>
          </a:p>
          <a:p>
            <a:pPr algn="just">
              <a:lnSpc>
                <a:spcPct val="90000"/>
              </a:lnSpc>
              <a:spcBef>
                <a:spcPts val="1000"/>
              </a:spcBef>
              <a:buClrTx/>
              <a:buSzPts val="2400"/>
            </a:pPr>
            <a:r>
              <a:rPr lang="en-IN" sz="2400" b="0" i="0" dirty="0">
                <a:solidFill>
                  <a:schemeClr val="tx1"/>
                </a:solidFill>
                <a:latin typeface="Georgia"/>
                <a:ea typeface="Georgia"/>
                <a:cs typeface="Georgia"/>
                <a:sym typeface="Georgia"/>
              </a:rPr>
              <a:t> Whenever the cursor clicks the image, it automatically shows the RGB shades colour values.</a:t>
            </a:r>
            <a:endParaRPr dirty="0">
              <a:solidFill>
                <a:schemeClr val="tx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8"/>
          <p:cNvSpPr txBox="1">
            <a:spLocks noGrp="1"/>
          </p:cNvSpPr>
          <p:nvPr>
            <p:ph type="title"/>
          </p:nvPr>
        </p:nvSpPr>
        <p:spPr>
          <a:xfrm>
            <a:off x="3743325" y="571500"/>
            <a:ext cx="4076700" cy="981075"/>
          </a:xfrm>
          <a:prstGeom prst="rect">
            <a:avLst/>
          </a:prstGeom>
          <a:noFill/>
          <a:ln>
            <a:noFill/>
          </a:ln>
        </p:spPr>
        <p:txBody>
          <a:bodyPr spcFirstLastPara="1" wrap="square" lIns="91425" tIns="45700" rIns="91425" bIns="45700" anchor="ctr" anchorCtr="0">
            <a:noAutofit/>
          </a:bodyPr>
          <a:lstStyle/>
          <a:p>
            <a:pPr marL="0" lvl="0" indent="0" algn="just" rtl="0">
              <a:lnSpc>
                <a:spcPct val="90000"/>
              </a:lnSpc>
              <a:spcBef>
                <a:spcPts val="0"/>
              </a:spcBef>
              <a:spcAft>
                <a:spcPts val="0"/>
              </a:spcAft>
              <a:buClr>
                <a:srgbClr val="2376B8"/>
              </a:buClr>
              <a:buSzPts val="4000"/>
              <a:buFont typeface="Georgia"/>
              <a:buNone/>
            </a:pPr>
            <a:r>
              <a:rPr lang="en-IN" sz="4400" b="0" i="0" dirty="0">
                <a:solidFill>
                  <a:srgbClr val="002060"/>
                </a:solidFill>
                <a:latin typeface="Georgia"/>
                <a:ea typeface="Georgia"/>
                <a:cs typeface="Georgia"/>
                <a:sym typeface="Georgia"/>
              </a:rPr>
              <a:t>THE DATASET</a:t>
            </a:r>
            <a:br>
              <a:rPr lang="en-IN" sz="4400" b="0" i="0" dirty="0">
                <a:solidFill>
                  <a:srgbClr val="002060"/>
                </a:solidFill>
                <a:latin typeface="Georgia"/>
                <a:ea typeface="Georgia"/>
                <a:cs typeface="Georgia"/>
                <a:sym typeface="Georgia"/>
              </a:rPr>
            </a:br>
            <a:endParaRPr sz="4400" dirty="0">
              <a:solidFill>
                <a:srgbClr val="002060"/>
              </a:solidFill>
            </a:endParaRPr>
          </a:p>
        </p:txBody>
      </p:sp>
      <p:sp>
        <p:nvSpPr>
          <p:cNvPr id="201" name="Google Shape;201;p28"/>
          <p:cNvSpPr txBox="1">
            <a:spLocks noGrp="1"/>
          </p:cNvSpPr>
          <p:nvPr>
            <p:ph idx="1"/>
          </p:nvPr>
        </p:nvSpPr>
        <p:spPr>
          <a:xfrm>
            <a:off x="377525" y="1298034"/>
            <a:ext cx="6718600" cy="4931316"/>
          </a:xfrm>
          <a:prstGeom prst="rect">
            <a:avLst/>
          </a:prstGeom>
          <a:noFill/>
          <a:ln>
            <a:noFill/>
          </a:ln>
        </p:spPr>
        <p:txBody>
          <a:bodyPr spcFirstLastPara="1" wrap="square" lIns="91425" tIns="45700" rIns="91425" bIns="45700" anchor="t" anchorCtr="0">
            <a:noAutofit/>
          </a:bodyPr>
          <a:lstStyle/>
          <a:p>
            <a:pPr marL="228600" lvl="0" indent="-236219" algn="l" rtl="0">
              <a:lnSpc>
                <a:spcPct val="80000"/>
              </a:lnSpc>
              <a:spcBef>
                <a:spcPts val="0"/>
              </a:spcBef>
              <a:spcAft>
                <a:spcPts val="0"/>
              </a:spcAft>
              <a:buClrTx/>
              <a:buSzPts val="2340"/>
              <a:buChar char="•"/>
            </a:pPr>
            <a:r>
              <a:rPr lang="en-IN" sz="2340" b="0" i="0" dirty="0" err="1">
                <a:solidFill>
                  <a:schemeClr val="tx1"/>
                </a:solidFill>
                <a:latin typeface="Georgia"/>
                <a:ea typeface="Georgia"/>
                <a:cs typeface="Georgia"/>
                <a:sym typeface="Georgia"/>
              </a:rPr>
              <a:t>Colors</a:t>
            </a:r>
            <a:r>
              <a:rPr lang="en-IN" sz="2340" b="0" i="0" dirty="0">
                <a:solidFill>
                  <a:schemeClr val="tx1"/>
                </a:solidFill>
                <a:latin typeface="Georgia"/>
                <a:ea typeface="Georgia"/>
                <a:cs typeface="Georgia"/>
                <a:sym typeface="Georgia"/>
              </a:rPr>
              <a:t> are made up of 3 primary </a:t>
            </a:r>
            <a:r>
              <a:rPr lang="en-IN" sz="2340" b="0" i="0" dirty="0" err="1">
                <a:solidFill>
                  <a:schemeClr val="tx1"/>
                </a:solidFill>
                <a:latin typeface="Georgia"/>
                <a:ea typeface="Georgia"/>
                <a:cs typeface="Georgia"/>
                <a:sym typeface="Georgia"/>
              </a:rPr>
              <a:t>colors</a:t>
            </a:r>
            <a:r>
              <a:rPr lang="en-IN" sz="2340" b="0" i="0" dirty="0">
                <a:solidFill>
                  <a:schemeClr val="tx1"/>
                </a:solidFill>
                <a:latin typeface="Georgia"/>
                <a:ea typeface="Georgia"/>
                <a:cs typeface="Georgia"/>
                <a:sym typeface="Georgia"/>
              </a:rPr>
              <a:t>; red, green, and blue.</a:t>
            </a:r>
            <a:endParaRPr sz="2170" dirty="0">
              <a:solidFill>
                <a:schemeClr val="tx1"/>
              </a:solidFill>
            </a:endParaRPr>
          </a:p>
          <a:p>
            <a:pPr marL="228600" lvl="0" indent="-236219" algn="just" rtl="0">
              <a:lnSpc>
                <a:spcPct val="80000"/>
              </a:lnSpc>
              <a:spcBef>
                <a:spcPts val="1000"/>
              </a:spcBef>
              <a:spcAft>
                <a:spcPts val="0"/>
              </a:spcAft>
              <a:buClrTx/>
              <a:buSzPts val="2340"/>
              <a:buChar char="•"/>
            </a:pPr>
            <a:r>
              <a:rPr lang="en-IN" sz="2340" b="0" i="0" dirty="0">
                <a:solidFill>
                  <a:schemeClr val="tx1"/>
                </a:solidFill>
                <a:latin typeface="Georgia"/>
                <a:ea typeface="Georgia"/>
                <a:cs typeface="Georgia"/>
                <a:sym typeface="Georgia"/>
              </a:rPr>
              <a:t> In computers, we define each colour value within a range of 0 to 255. There are approximately 16.5 million different ways to represent a colour. </a:t>
            </a:r>
            <a:endParaRPr sz="2170" dirty="0">
              <a:solidFill>
                <a:schemeClr val="tx1"/>
              </a:solidFill>
            </a:endParaRPr>
          </a:p>
          <a:p>
            <a:pPr marL="228600" lvl="0" indent="-236219" algn="l" rtl="0">
              <a:lnSpc>
                <a:spcPct val="80000"/>
              </a:lnSpc>
              <a:spcBef>
                <a:spcPts val="1000"/>
              </a:spcBef>
              <a:spcAft>
                <a:spcPts val="0"/>
              </a:spcAft>
              <a:buClrTx/>
              <a:buSzPts val="2340"/>
              <a:buChar char="•"/>
            </a:pPr>
            <a:r>
              <a:rPr lang="en-IN" sz="2340" b="0" i="0" dirty="0">
                <a:solidFill>
                  <a:schemeClr val="tx1"/>
                </a:solidFill>
                <a:latin typeface="Georgia"/>
                <a:ea typeface="Georgia"/>
                <a:cs typeface="Georgia"/>
                <a:sym typeface="Georgia"/>
              </a:rPr>
              <a:t>In our dataset, we need to map each </a:t>
            </a:r>
            <a:r>
              <a:rPr lang="en-IN" sz="2340" b="0" i="0" dirty="0" err="1">
                <a:solidFill>
                  <a:schemeClr val="tx1"/>
                </a:solidFill>
                <a:latin typeface="Georgia"/>
                <a:ea typeface="Georgia"/>
                <a:cs typeface="Georgia"/>
                <a:sym typeface="Georgia"/>
              </a:rPr>
              <a:t>color’s</a:t>
            </a:r>
            <a:r>
              <a:rPr lang="en-IN" sz="2340" b="0" i="0" dirty="0">
                <a:solidFill>
                  <a:schemeClr val="tx1"/>
                </a:solidFill>
                <a:latin typeface="Georgia"/>
                <a:ea typeface="Georgia"/>
                <a:cs typeface="Georgia"/>
                <a:sym typeface="Georgia"/>
              </a:rPr>
              <a:t> values with their corresponding names. </a:t>
            </a:r>
            <a:r>
              <a:rPr lang="en-IN" sz="2340" dirty="0">
                <a:solidFill>
                  <a:schemeClr val="tx1"/>
                </a:solidFill>
                <a:latin typeface="Georgia"/>
                <a:ea typeface="Georgia"/>
                <a:cs typeface="Georgia"/>
                <a:sym typeface="Georgia"/>
              </a:rPr>
              <a:t>So ,w</a:t>
            </a:r>
            <a:r>
              <a:rPr lang="en-IN" sz="2340" b="0" i="0" dirty="0">
                <a:solidFill>
                  <a:schemeClr val="tx1"/>
                </a:solidFill>
                <a:latin typeface="Georgia"/>
                <a:ea typeface="Georgia"/>
                <a:cs typeface="Georgia"/>
                <a:sym typeface="Georgia"/>
              </a:rPr>
              <a:t>e will be using a dataset that contains RGB values with their corresponding names. Here we are going to use 865 colour names along with their RGB and hex values.</a:t>
            </a:r>
            <a:endParaRPr sz="2340" b="0" i="0" dirty="0">
              <a:solidFill>
                <a:schemeClr val="tx1"/>
              </a:solidFill>
              <a:latin typeface="Georgia"/>
              <a:ea typeface="Georgia"/>
              <a:cs typeface="Georgia"/>
              <a:sym typeface="Georgia"/>
            </a:endParaRPr>
          </a:p>
          <a:p>
            <a:pPr marL="228600" lvl="0" indent="-236219" algn="l" rtl="0">
              <a:lnSpc>
                <a:spcPct val="80000"/>
              </a:lnSpc>
              <a:spcBef>
                <a:spcPts val="1000"/>
              </a:spcBef>
              <a:spcAft>
                <a:spcPts val="0"/>
              </a:spcAft>
              <a:buClrTx/>
              <a:buSzPts val="2340"/>
              <a:buFont typeface="Georgia"/>
              <a:buChar char="•"/>
            </a:pPr>
            <a:r>
              <a:rPr lang="en-IN" sz="2340" u="sng" dirty="0" err="1">
                <a:solidFill>
                  <a:schemeClr val="tx1"/>
                </a:solidFill>
                <a:latin typeface="Georgia"/>
                <a:ea typeface="Georgia"/>
                <a:cs typeface="Georgia"/>
                <a:sym typeface="Georgia"/>
                <a:hlinkClick r:id="rId3"/>
              </a:rPr>
              <a:t>color</a:t>
            </a:r>
            <a:r>
              <a:rPr lang="en-IN" sz="2340" u="sng" dirty="0">
                <a:solidFill>
                  <a:schemeClr val="tx1"/>
                </a:solidFill>
                <a:latin typeface="Georgia"/>
                <a:ea typeface="Georgia"/>
                <a:cs typeface="Georgia"/>
                <a:sym typeface="Georgia"/>
                <a:hlinkClick r:id="rId3"/>
              </a:rPr>
              <a:t>-names/colors.csv at master · </a:t>
            </a:r>
            <a:r>
              <a:rPr lang="en-IN" sz="2340" u="sng" dirty="0" err="1">
                <a:solidFill>
                  <a:schemeClr val="tx1"/>
                </a:solidFill>
                <a:latin typeface="Georgia"/>
                <a:ea typeface="Georgia"/>
                <a:cs typeface="Georgia"/>
                <a:sym typeface="Georgia"/>
                <a:hlinkClick r:id="rId3"/>
              </a:rPr>
              <a:t>codebrainz</a:t>
            </a:r>
            <a:r>
              <a:rPr lang="en-IN" sz="2340" u="sng" dirty="0">
                <a:solidFill>
                  <a:schemeClr val="tx1"/>
                </a:solidFill>
                <a:latin typeface="Georgia"/>
                <a:ea typeface="Georgia"/>
                <a:cs typeface="Georgia"/>
                <a:sym typeface="Georgia"/>
                <a:hlinkClick r:id="rId3"/>
              </a:rPr>
              <a:t>/</a:t>
            </a:r>
            <a:r>
              <a:rPr lang="en-IN" sz="2340" u="sng" dirty="0" err="1">
                <a:solidFill>
                  <a:schemeClr val="tx1"/>
                </a:solidFill>
                <a:latin typeface="Georgia"/>
                <a:ea typeface="Georgia"/>
                <a:cs typeface="Georgia"/>
                <a:sym typeface="Georgia"/>
                <a:hlinkClick r:id="rId3"/>
              </a:rPr>
              <a:t>color</a:t>
            </a:r>
            <a:r>
              <a:rPr lang="en-IN" sz="2340" u="sng" dirty="0">
                <a:solidFill>
                  <a:schemeClr val="tx1"/>
                </a:solidFill>
                <a:latin typeface="Georgia"/>
                <a:ea typeface="Georgia"/>
                <a:cs typeface="Georgia"/>
                <a:sym typeface="Georgia"/>
                <a:hlinkClick r:id="rId3"/>
              </a:rPr>
              <a:t>-names · </a:t>
            </a:r>
            <a:r>
              <a:rPr lang="en-IN" sz="2340" u="sng" dirty="0" err="1">
                <a:solidFill>
                  <a:schemeClr val="tx1"/>
                </a:solidFill>
                <a:latin typeface="Georgia"/>
                <a:ea typeface="Georgia"/>
                <a:cs typeface="Georgia"/>
                <a:sym typeface="Georgia"/>
                <a:hlinkClick r:id="rId3"/>
              </a:rPr>
              <a:t>GitHub</a:t>
            </a:r>
            <a:endParaRPr sz="2340" dirty="0">
              <a:solidFill>
                <a:schemeClr val="tx1"/>
              </a:solidFill>
              <a:latin typeface="Georgia"/>
              <a:ea typeface="Georgia"/>
              <a:cs typeface="Georgia"/>
              <a:sym typeface="Georgia"/>
            </a:endParaRPr>
          </a:p>
          <a:p>
            <a:pPr marL="228600" lvl="0" indent="-87629" algn="l" rtl="0">
              <a:lnSpc>
                <a:spcPct val="80000"/>
              </a:lnSpc>
              <a:spcBef>
                <a:spcPts val="1000"/>
              </a:spcBef>
              <a:spcAft>
                <a:spcPts val="0"/>
              </a:spcAft>
              <a:buClrTx/>
              <a:buSzPts val="2040"/>
              <a:buNone/>
            </a:pPr>
            <a:endParaRPr sz="2340" dirty="0">
              <a:solidFill>
                <a:schemeClr val="tx1"/>
              </a:solidFill>
            </a:endParaRPr>
          </a:p>
        </p:txBody>
      </p:sp>
      <p:pic>
        <p:nvPicPr>
          <p:cNvPr id="202" name="Google Shape;202;p28"/>
          <p:cNvPicPr preferRelativeResize="0"/>
          <p:nvPr/>
        </p:nvPicPr>
        <p:blipFill rotWithShape="1">
          <a:blip r:embed="rId4">
            <a:alphaModFix/>
          </a:blip>
          <a:srcRect/>
          <a:stretch/>
        </p:blipFill>
        <p:spPr>
          <a:xfrm>
            <a:off x="7210425" y="1495425"/>
            <a:ext cx="4748693" cy="441221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0000" y="361950"/>
            <a:ext cx="7289799" cy="1028700"/>
          </a:xfrm>
        </p:spPr>
        <p:txBody>
          <a:bodyPr>
            <a:normAutofit/>
          </a:bodyPr>
          <a:lstStyle/>
          <a:p>
            <a:pPr algn="just"/>
            <a:r>
              <a:rPr lang="en-US" sz="4400" dirty="0">
                <a:solidFill>
                  <a:srgbClr val="003366"/>
                </a:solidFill>
                <a:latin typeface="Georgia" pitchFamily="18" charset="0"/>
              </a:rPr>
              <a:t>SYSTEM </a:t>
            </a:r>
            <a:r>
              <a:rPr lang="en-IN" sz="4400" dirty="0">
                <a:solidFill>
                  <a:srgbClr val="003366"/>
                </a:solidFill>
                <a:latin typeface="Georgia"/>
                <a:ea typeface="Georgia"/>
                <a:cs typeface="Georgia"/>
                <a:sym typeface="Georgia"/>
              </a:rPr>
              <a:t>ARCHITECTURE</a:t>
            </a:r>
            <a:endParaRPr lang="en-IN" sz="4400" dirty="0">
              <a:solidFill>
                <a:srgbClr val="003366"/>
              </a:solidFill>
              <a:latin typeface="Georgia" pitchFamily="18" charset="0"/>
            </a:endParaRPr>
          </a:p>
        </p:txBody>
      </p:sp>
      <p:pic>
        <p:nvPicPr>
          <p:cNvPr id="5" name="Picture 4">
            <a:extLst>
              <a:ext uri="{FF2B5EF4-FFF2-40B4-BE49-F238E27FC236}">
                <a16:creationId xmlns:a16="http://schemas.microsoft.com/office/drawing/2014/main" id="{C41D8BB8-8D29-0BD7-4AA5-7D276CFDA4F7}"/>
              </a:ext>
            </a:extLst>
          </p:cNvPr>
          <p:cNvPicPr>
            <a:picLocks noChangeAspect="1"/>
          </p:cNvPicPr>
          <p:nvPr/>
        </p:nvPicPr>
        <p:blipFill>
          <a:blip r:embed="rId2"/>
          <a:stretch>
            <a:fillRect/>
          </a:stretch>
        </p:blipFill>
        <p:spPr>
          <a:xfrm>
            <a:off x="2425960" y="1661276"/>
            <a:ext cx="7134692" cy="4834774"/>
          </a:xfrm>
          <a:prstGeom prst="rect">
            <a:avLst/>
          </a:prstGeom>
        </p:spPr>
      </p:pic>
    </p:spTree>
    <p:extLst>
      <p:ext uri="{BB962C8B-B14F-4D97-AF65-F5344CB8AC3E}">
        <p14:creationId xmlns:p14="http://schemas.microsoft.com/office/powerpoint/2010/main" val="1636105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9"/>
          <p:cNvSpPr txBox="1">
            <a:spLocks noGrp="1"/>
          </p:cNvSpPr>
          <p:nvPr>
            <p:ph type="title"/>
          </p:nvPr>
        </p:nvSpPr>
        <p:spPr>
          <a:xfrm>
            <a:off x="2247900" y="404195"/>
            <a:ext cx="7248525" cy="1293028"/>
          </a:xfrm>
          <a:prstGeom prst="rect">
            <a:avLst/>
          </a:prstGeom>
          <a:noFill/>
          <a:ln>
            <a:noFill/>
          </a:ln>
        </p:spPr>
        <p:txBody>
          <a:bodyPr spcFirstLastPara="1" wrap="square" lIns="91425" tIns="45700" rIns="91425" bIns="45700" anchor="ctr" anchorCtr="0">
            <a:normAutofit/>
          </a:bodyPr>
          <a:lstStyle/>
          <a:p>
            <a:pPr lvl="0" algn="ctr">
              <a:lnSpc>
                <a:spcPct val="90000"/>
              </a:lnSpc>
              <a:spcBef>
                <a:spcPts val="0"/>
              </a:spcBef>
              <a:buClr>
                <a:srgbClr val="9339A5"/>
              </a:buClr>
              <a:buSzPts val="4000"/>
            </a:pPr>
            <a:r>
              <a:rPr lang="en-IN" sz="4400" dirty="0">
                <a:solidFill>
                  <a:srgbClr val="003366"/>
                </a:solidFill>
                <a:latin typeface="Georgia"/>
                <a:ea typeface="Georgia"/>
                <a:cs typeface="Georgia"/>
                <a:sym typeface="Georgia"/>
              </a:rPr>
              <a:t>SYSTEM </a:t>
            </a:r>
            <a:r>
              <a:rPr lang="en-US" sz="4400" dirty="0">
                <a:solidFill>
                  <a:srgbClr val="003366"/>
                </a:solidFill>
                <a:latin typeface="Georgia" pitchFamily="18" charset="0"/>
              </a:rPr>
              <a:t>DESIGN</a:t>
            </a:r>
            <a:endParaRPr sz="4400" dirty="0">
              <a:solidFill>
                <a:srgbClr val="003366"/>
              </a:solidFill>
              <a:latin typeface="Georgia"/>
              <a:ea typeface="Georgia"/>
              <a:cs typeface="Georgia"/>
              <a:sym typeface="Georgia"/>
            </a:endParaRPr>
          </a:p>
        </p:txBody>
      </p:sp>
      <p:sp>
        <p:nvSpPr>
          <p:cNvPr id="208" name="Google Shape;208;p29"/>
          <p:cNvSpPr txBox="1"/>
          <p:nvPr/>
        </p:nvSpPr>
        <p:spPr>
          <a:xfrm>
            <a:off x="685800" y="1544823"/>
            <a:ext cx="9923106"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400" b="0" i="0" u="none" strike="noStrike" cap="none" dirty="0">
                <a:solidFill>
                  <a:schemeClr val="tx1"/>
                </a:solidFill>
                <a:latin typeface="Georgia"/>
                <a:ea typeface="Georgia"/>
                <a:cs typeface="Georgia"/>
                <a:sym typeface="Georgia"/>
              </a:rPr>
              <a:t>The image below shows how the complete process of colour detection is carried out.</a:t>
            </a:r>
            <a:endParaRPr sz="2400" dirty="0">
              <a:solidFill>
                <a:schemeClr val="tx1"/>
              </a:solidFill>
              <a:latin typeface="Georgia"/>
              <a:ea typeface="Georgia"/>
              <a:cs typeface="Georgia"/>
              <a:sym typeface="Georgia"/>
            </a:endParaRPr>
          </a:p>
        </p:txBody>
      </p:sp>
      <p:sp>
        <p:nvSpPr>
          <p:cNvPr id="209" name="Google Shape;209;p29"/>
          <p:cNvSpPr/>
          <p:nvPr/>
        </p:nvSpPr>
        <p:spPr>
          <a:xfrm>
            <a:off x="4674636" y="2385283"/>
            <a:ext cx="1754155" cy="653143"/>
          </a:xfrm>
          <a:prstGeom prst="rect">
            <a:avLst/>
          </a:prstGeom>
          <a:gradFill>
            <a:gsLst>
              <a:gs pos="0">
                <a:srgbClr val="E0514E"/>
              </a:gs>
              <a:gs pos="78000">
                <a:srgbClr val="E7251E"/>
              </a:gs>
              <a:gs pos="100000">
                <a:srgbClr val="E7251E"/>
              </a:gs>
            </a:gsLst>
            <a:lin ang="5400000" scaled="0"/>
          </a:gra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800">
                <a:solidFill>
                  <a:schemeClr val="lt1"/>
                </a:solidFill>
                <a:latin typeface="Century Gothic"/>
                <a:ea typeface="Century Gothic"/>
                <a:cs typeface="Century Gothic"/>
                <a:sym typeface="Century Gothic"/>
              </a:rPr>
              <a:t>IMAGE</a:t>
            </a:r>
            <a:endParaRPr sz="1800">
              <a:solidFill>
                <a:schemeClr val="lt1"/>
              </a:solidFill>
              <a:latin typeface="Century Gothic"/>
              <a:ea typeface="Century Gothic"/>
              <a:cs typeface="Century Gothic"/>
              <a:sym typeface="Century Gothic"/>
            </a:endParaRPr>
          </a:p>
        </p:txBody>
      </p:sp>
      <p:sp>
        <p:nvSpPr>
          <p:cNvPr id="210" name="Google Shape;210;p29"/>
          <p:cNvSpPr/>
          <p:nvPr/>
        </p:nvSpPr>
        <p:spPr>
          <a:xfrm>
            <a:off x="4674636" y="4721718"/>
            <a:ext cx="1754155" cy="819277"/>
          </a:xfrm>
          <a:prstGeom prst="rect">
            <a:avLst/>
          </a:prstGeom>
          <a:gradFill>
            <a:gsLst>
              <a:gs pos="0">
                <a:srgbClr val="E0514E"/>
              </a:gs>
              <a:gs pos="78000">
                <a:srgbClr val="E7251E"/>
              </a:gs>
              <a:gs pos="100000">
                <a:srgbClr val="E7251E"/>
              </a:gs>
            </a:gsLst>
            <a:lin ang="5400000" scaled="0"/>
          </a:gra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400" dirty="0">
                <a:solidFill>
                  <a:schemeClr val="lt1"/>
                </a:solidFill>
                <a:latin typeface="Century Gothic"/>
                <a:ea typeface="Century Gothic"/>
                <a:cs typeface="Century Gothic"/>
                <a:sym typeface="Century Gothic"/>
              </a:rPr>
              <a:t>CLICK ON PT. WHOSE COLOR IS TO BE CHECKED</a:t>
            </a:r>
            <a:endParaRPr sz="1400" dirty="0">
              <a:solidFill>
                <a:schemeClr val="lt1"/>
              </a:solidFill>
              <a:latin typeface="Century Gothic"/>
              <a:ea typeface="Century Gothic"/>
              <a:cs typeface="Century Gothic"/>
              <a:sym typeface="Century Gothic"/>
            </a:endParaRPr>
          </a:p>
        </p:txBody>
      </p:sp>
      <p:sp>
        <p:nvSpPr>
          <p:cNvPr id="211" name="Google Shape;211;p29"/>
          <p:cNvSpPr/>
          <p:nvPr/>
        </p:nvSpPr>
        <p:spPr>
          <a:xfrm>
            <a:off x="4674636" y="3579612"/>
            <a:ext cx="1754155" cy="653143"/>
          </a:xfrm>
          <a:prstGeom prst="rect">
            <a:avLst/>
          </a:prstGeom>
          <a:gradFill>
            <a:gsLst>
              <a:gs pos="0">
                <a:srgbClr val="E0514E"/>
              </a:gs>
              <a:gs pos="78000">
                <a:srgbClr val="E7251E"/>
              </a:gs>
              <a:gs pos="100000">
                <a:srgbClr val="E7251E"/>
              </a:gs>
            </a:gsLst>
            <a:lin ang="5400000" scaled="0"/>
          </a:gra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800" dirty="0">
                <a:solidFill>
                  <a:schemeClr val="lt1"/>
                </a:solidFill>
                <a:latin typeface="Century Gothic"/>
                <a:ea typeface="Century Gothic"/>
                <a:cs typeface="Century Gothic"/>
                <a:sym typeface="Century Gothic"/>
              </a:rPr>
              <a:t>IMAGE PROCESSING</a:t>
            </a:r>
            <a:endParaRPr sz="1800" dirty="0">
              <a:solidFill>
                <a:schemeClr val="lt1"/>
              </a:solidFill>
              <a:latin typeface="Century Gothic"/>
              <a:ea typeface="Century Gothic"/>
              <a:cs typeface="Century Gothic"/>
              <a:sym typeface="Century Gothic"/>
            </a:endParaRPr>
          </a:p>
        </p:txBody>
      </p:sp>
      <p:sp>
        <p:nvSpPr>
          <p:cNvPr id="212" name="Google Shape;212;p29"/>
          <p:cNvSpPr/>
          <p:nvPr/>
        </p:nvSpPr>
        <p:spPr>
          <a:xfrm>
            <a:off x="4674636" y="6029958"/>
            <a:ext cx="1754155" cy="653143"/>
          </a:xfrm>
          <a:prstGeom prst="rect">
            <a:avLst/>
          </a:prstGeom>
          <a:gradFill>
            <a:gsLst>
              <a:gs pos="0">
                <a:srgbClr val="E0514E"/>
              </a:gs>
              <a:gs pos="78000">
                <a:srgbClr val="E7251E"/>
              </a:gs>
              <a:gs pos="100000">
                <a:srgbClr val="E7251E"/>
              </a:gs>
            </a:gsLst>
            <a:lin ang="5400000" scaled="0"/>
          </a:gradFill>
          <a:ln w="9525"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800">
                <a:solidFill>
                  <a:schemeClr val="lt1"/>
                </a:solidFill>
                <a:latin typeface="Century Gothic"/>
                <a:ea typeface="Century Gothic"/>
                <a:cs typeface="Century Gothic"/>
                <a:sym typeface="Century Gothic"/>
              </a:rPr>
              <a:t>OUTPUT</a:t>
            </a:r>
            <a:endParaRPr sz="1800">
              <a:solidFill>
                <a:schemeClr val="lt1"/>
              </a:solidFill>
              <a:latin typeface="Century Gothic"/>
              <a:ea typeface="Century Gothic"/>
              <a:cs typeface="Century Gothic"/>
              <a:sym typeface="Century Gothic"/>
            </a:endParaRPr>
          </a:p>
        </p:txBody>
      </p:sp>
      <p:sp>
        <p:nvSpPr>
          <p:cNvPr id="213" name="Google Shape;213;p29"/>
          <p:cNvSpPr/>
          <p:nvPr/>
        </p:nvSpPr>
        <p:spPr>
          <a:xfrm>
            <a:off x="5458408" y="3153747"/>
            <a:ext cx="195943" cy="275253"/>
          </a:xfrm>
          <a:prstGeom prst="downArrow">
            <a:avLst>
              <a:gd name="adj1" fmla="val 50000"/>
              <a:gd name="adj2" fmla="val 50000"/>
            </a:avLst>
          </a:prstGeom>
          <a:solidFill>
            <a:schemeClr val="accent1"/>
          </a:solid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214" name="Google Shape;214;p29"/>
          <p:cNvSpPr/>
          <p:nvPr/>
        </p:nvSpPr>
        <p:spPr>
          <a:xfrm>
            <a:off x="5458408" y="4339610"/>
            <a:ext cx="195943" cy="275253"/>
          </a:xfrm>
          <a:prstGeom prst="downArrow">
            <a:avLst>
              <a:gd name="adj1" fmla="val 50000"/>
              <a:gd name="adj2" fmla="val 50000"/>
            </a:avLst>
          </a:prstGeom>
          <a:solidFill>
            <a:schemeClr val="accent1"/>
          </a:solid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215" name="Google Shape;215;p29"/>
          <p:cNvSpPr/>
          <p:nvPr/>
        </p:nvSpPr>
        <p:spPr>
          <a:xfrm>
            <a:off x="5458408" y="5622924"/>
            <a:ext cx="195943" cy="275253"/>
          </a:xfrm>
          <a:prstGeom prst="downArrow">
            <a:avLst>
              <a:gd name="adj1" fmla="val 50000"/>
              <a:gd name="adj2" fmla="val 50000"/>
            </a:avLst>
          </a:prstGeom>
          <a:solidFill>
            <a:schemeClr val="accent1"/>
          </a:solid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A6930-540B-0D14-3C6B-5A2600A37D83}"/>
              </a:ext>
            </a:extLst>
          </p:cNvPr>
          <p:cNvSpPr>
            <a:spLocks noGrp="1"/>
          </p:cNvSpPr>
          <p:nvPr>
            <p:ph type="title"/>
          </p:nvPr>
        </p:nvSpPr>
        <p:spPr>
          <a:xfrm>
            <a:off x="1435878" y="121298"/>
            <a:ext cx="9042400" cy="1035698"/>
          </a:xfrm>
        </p:spPr>
        <p:txBody>
          <a:bodyPr>
            <a:normAutofit/>
          </a:bodyPr>
          <a:lstStyle/>
          <a:p>
            <a:pPr algn="ctr"/>
            <a:r>
              <a:rPr lang="en-US" sz="4400" dirty="0">
                <a:solidFill>
                  <a:srgbClr val="003366"/>
                </a:solidFill>
                <a:latin typeface="Georgia" panose="02040502050405020303" pitchFamily="18" charset="0"/>
              </a:rPr>
              <a:t>ER DIAGRAM</a:t>
            </a:r>
            <a:endParaRPr lang="en-IN" sz="4400" dirty="0">
              <a:solidFill>
                <a:srgbClr val="003366"/>
              </a:solidFill>
              <a:latin typeface="Georgia" panose="02040502050405020303" pitchFamily="18" charset="0"/>
            </a:endParaRPr>
          </a:p>
        </p:txBody>
      </p:sp>
      <p:pic>
        <p:nvPicPr>
          <p:cNvPr id="5" name="Picture 4">
            <a:extLst>
              <a:ext uri="{FF2B5EF4-FFF2-40B4-BE49-F238E27FC236}">
                <a16:creationId xmlns:a16="http://schemas.microsoft.com/office/drawing/2014/main" id="{A6BA7A85-408D-9B29-BA04-BCAF98EE36DE}"/>
              </a:ext>
            </a:extLst>
          </p:cNvPr>
          <p:cNvPicPr>
            <a:picLocks noChangeAspect="1"/>
          </p:cNvPicPr>
          <p:nvPr/>
        </p:nvPicPr>
        <p:blipFill>
          <a:blip r:embed="rId2"/>
          <a:stretch>
            <a:fillRect/>
          </a:stretch>
        </p:blipFill>
        <p:spPr>
          <a:xfrm>
            <a:off x="2185987" y="2185987"/>
            <a:ext cx="7820025" cy="2486025"/>
          </a:xfrm>
          <a:prstGeom prst="rect">
            <a:avLst/>
          </a:prstGeom>
        </p:spPr>
      </p:pic>
    </p:spTree>
    <p:extLst>
      <p:ext uri="{BB962C8B-B14F-4D97-AF65-F5344CB8AC3E}">
        <p14:creationId xmlns:p14="http://schemas.microsoft.com/office/powerpoint/2010/main" val="2156916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C46AE3-AD5B-E4ED-F6B4-618708AADD18}"/>
              </a:ext>
            </a:extLst>
          </p:cNvPr>
          <p:cNvPicPr>
            <a:picLocks noChangeAspect="1"/>
          </p:cNvPicPr>
          <p:nvPr/>
        </p:nvPicPr>
        <p:blipFill>
          <a:blip r:embed="rId2"/>
          <a:stretch>
            <a:fillRect/>
          </a:stretch>
        </p:blipFill>
        <p:spPr>
          <a:xfrm>
            <a:off x="3834881" y="2204239"/>
            <a:ext cx="3694361" cy="2449522"/>
          </a:xfrm>
          <a:prstGeom prst="rect">
            <a:avLst/>
          </a:prstGeom>
        </p:spPr>
      </p:pic>
      <p:sp>
        <p:nvSpPr>
          <p:cNvPr id="6" name="Title 1">
            <a:extLst>
              <a:ext uri="{FF2B5EF4-FFF2-40B4-BE49-F238E27FC236}">
                <a16:creationId xmlns:a16="http://schemas.microsoft.com/office/drawing/2014/main" id="{CA07BD74-B2B5-73A3-BF90-979E5364FBF4}"/>
              </a:ext>
            </a:extLst>
          </p:cNvPr>
          <p:cNvSpPr>
            <a:spLocks noGrp="1"/>
          </p:cNvSpPr>
          <p:nvPr>
            <p:ph type="title"/>
          </p:nvPr>
        </p:nvSpPr>
        <p:spPr>
          <a:xfrm>
            <a:off x="913363" y="363893"/>
            <a:ext cx="9042400" cy="779107"/>
          </a:xfrm>
        </p:spPr>
        <p:txBody>
          <a:bodyPr>
            <a:normAutofit/>
          </a:bodyPr>
          <a:lstStyle/>
          <a:p>
            <a:pPr algn="ctr"/>
            <a:r>
              <a:rPr lang="en-US" sz="4400" dirty="0">
                <a:solidFill>
                  <a:srgbClr val="003366"/>
                </a:solidFill>
                <a:latin typeface="Georgia" panose="02040502050405020303" pitchFamily="18" charset="0"/>
              </a:rPr>
              <a:t>DFD</a:t>
            </a:r>
            <a:endParaRPr lang="en-IN" sz="4400" dirty="0">
              <a:solidFill>
                <a:srgbClr val="003366"/>
              </a:solidFill>
              <a:latin typeface="Georgia" panose="02040502050405020303" pitchFamily="18" charset="0"/>
            </a:endParaRPr>
          </a:p>
        </p:txBody>
      </p:sp>
    </p:spTree>
    <p:extLst>
      <p:ext uri="{BB962C8B-B14F-4D97-AF65-F5344CB8AC3E}">
        <p14:creationId xmlns:p14="http://schemas.microsoft.com/office/powerpoint/2010/main" val="374699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2C4D87D-9ECB-3E87-A5D5-5A7E39DAAC39}"/>
              </a:ext>
            </a:extLst>
          </p:cNvPr>
          <p:cNvPicPr>
            <a:picLocks noGrp="1" noChangeAspect="1"/>
          </p:cNvPicPr>
          <p:nvPr>
            <p:ph idx="1"/>
          </p:nvPr>
        </p:nvPicPr>
        <p:blipFill>
          <a:blip r:embed="rId2"/>
          <a:stretch>
            <a:fillRect/>
          </a:stretch>
        </p:blipFill>
        <p:spPr>
          <a:xfrm>
            <a:off x="3644590" y="1012805"/>
            <a:ext cx="4529026" cy="5637191"/>
          </a:xfrm>
        </p:spPr>
      </p:pic>
    </p:spTree>
    <p:extLst>
      <p:ext uri="{BB962C8B-B14F-4D97-AF65-F5344CB8AC3E}">
        <p14:creationId xmlns:p14="http://schemas.microsoft.com/office/powerpoint/2010/main" val="1611558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2E635-449A-72DF-45A4-9B7EEC4AA0E8}"/>
              </a:ext>
            </a:extLst>
          </p:cNvPr>
          <p:cNvSpPr>
            <a:spLocks noGrp="1"/>
          </p:cNvSpPr>
          <p:nvPr>
            <p:ph type="title"/>
          </p:nvPr>
        </p:nvSpPr>
        <p:spPr>
          <a:xfrm>
            <a:off x="1071984" y="158619"/>
            <a:ext cx="9042400" cy="1031033"/>
          </a:xfrm>
        </p:spPr>
        <p:txBody>
          <a:bodyPr>
            <a:normAutofit/>
          </a:bodyPr>
          <a:lstStyle/>
          <a:p>
            <a:pPr algn="ctr"/>
            <a:r>
              <a:rPr lang="en-US" sz="4400" dirty="0">
                <a:solidFill>
                  <a:srgbClr val="003366"/>
                </a:solidFill>
                <a:latin typeface="Georgia" panose="02040502050405020303" pitchFamily="18" charset="0"/>
              </a:rPr>
              <a:t>USECASE</a:t>
            </a:r>
            <a:endParaRPr lang="en-IN" sz="4400" dirty="0">
              <a:solidFill>
                <a:srgbClr val="003366"/>
              </a:solidFill>
              <a:latin typeface="Georgia" panose="02040502050405020303" pitchFamily="18" charset="0"/>
            </a:endParaRPr>
          </a:p>
        </p:txBody>
      </p:sp>
      <p:pic>
        <p:nvPicPr>
          <p:cNvPr id="5" name="Picture 4">
            <a:extLst>
              <a:ext uri="{FF2B5EF4-FFF2-40B4-BE49-F238E27FC236}">
                <a16:creationId xmlns:a16="http://schemas.microsoft.com/office/drawing/2014/main" id="{515479BE-0A4D-10F9-7E52-030672A55243}"/>
              </a:ext>
            </a:extLst>
          </p:cNvPr>
          <p:cNvPicPr>
            <a:picLocks noChangeAspect="1"/>
          </p:cNvPicPr>
          <p:nvPr/>
        </p:nvPicPr>
        <p:blipFill>
          <a:blip r:embed="rId2"/>
          <a:stretch>
            <a:fillRect/>
          </a:stretch>
        </p:blipFill>
        <p:spPr>
          <a:xfrm>
            <a:off x="2778283" y="1104679"/>
            <a:ext cx="6048476" cy="5669931"/>
          </a:xfrm>
          <a:prstGeom prst="rect">
            <a:avLst/>
          </a:prstGeom>
        </p:spPr>
      </p:pic>
    </p:spTree>
    <p:extLst>
      <p:ext uri="{BB962C8B-B14F-4D97-AF65-F5344CB8AC3E}">
        <p14:creationId xmlns:p14="http://schemas.microsoft.com/office/powerpoint/2010/main" val="4231892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0"/>
          <p:cNvSpPr txBox="1">
            <a:spLocks noGrp="1"/>
          </p:cNvSpPr>
          <p:nvPr>
            <p:ph type="title"/>
          </p:nvPr>
        </p:nvSpPr>
        <p:spPr>
          <a:xfrm>
            <a:off x="3924300" y="793873"/>
            <a:ext cx="3467100" cy="1492322"/>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rgbClr val="FF0000"/>
              </a:buClr>
              <a:buSzPts val="4000"/>
              <a:buFont typeface="Georgia"/>
              <a:buNone/>
            </a:pPr>
            <a:r>
              <a:rPr lang="en-IN" sz="4400" dirty="0">
                <a:solidFill>
                  <a:srgbClr val="002060"/>
                </a:solidFill>
                <a:latin typeface="Georgia"/>
                <a:ea typeface="Georgia"/>
                <a:cs typeface="Georgia"/>
                <a:sym typeface="Georgia"/>
              </a:rPr>
              <a:t>ABSTRACT</a:t>
            </a:r>
            <a:endParaRPr sz="4400" dirty="0">
              <a:solidFill>
                <a:srgbClr val="002060"/>
              </a:solidFill>
            </a:endParaRPr>
          </a:p>
        </p:txBody>
      </p:sp>
      <p:sp>
        <p:nvSpPr>
          <p:cNvPr id="156" name="Google Shape;156;p20"/>
          <p:cNvSpPr txBox="1">
            <a:spLocks noGrp="1"/>
          </p:cNvSpPr>
          <p:nvPr>
            <p:ph idx="1"/>
          </p:nvPr>
        </p:nvSpPr>
        <p:spPr>
          <a:xfrm>
            <a:off x="685800" y="2505270"/>
            <a:ext cx="10820400" cy="402412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rgbClr val="EC807C"/>
              </a:buClr>
              <a:buSzPts val="2400"/>
              <a:buNone/>
            </a:pPr>
            <a:r>
              <a:rPr lang="en-IN" sz="2400" dirty="0">
                <a:solidFill>
                  <a:schemeClr val="tx1">
                    <a:lumMod val="85000"/>
                    <a:lumOff val="15000"/>
                  </a:schemeClr>
                </a:solidFill>
                <a:latin typeface="Georgia"/>
                <a:ea typeface="Georgia"/>
                <a:cs typeface="Georgia"/>
                <a:sym typeface="Georgia"/>
              </a:rPr>
              <a:t>We are going to build a python project through which we can automatically get the name of the colour by clicking on them. So for this, we will have a data file that contains the colour name and its values. we will calculate the distance from each colour and find the shortest one. </a:t>
            </a:r>
            <a:endParaRPr sz="2400" dirty="0">
              <a:solidFill>
                <a:schemeClr val="tx1">
                  <a:lumMod val="85000"/>
                  <a:lumOff val="15000"/>
                </a:schemeClr>
              </a:solidFill>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797A3-4146-6A75-0D23-BDD3CCDA2FF6}"/>
              </a:ext>
            </a:extLst>
          </p:cNvPr>
          <p:cNvSpPr>
            <a:spLocks noGrp="1"/>
          </p:cNvSpPr>
          <p:nvPr>
            <p:ph type="title"/>
          </p:nvPr>
        </p:nvSpPr>
        <p:spPr>
          <a:xfrm>
            <a:off x="1183952" y="233266"/>
            <a:ext cx="9042400" cy="993710"/>
          </a:xfrm>
        </p:spPr>
        <p:txBody>
          <a:bodyPr>
            <a:normAutofit/>
          </a:bodyPr>
          <a:lstStyle/>
          <a:p>
            <a:pPr algn="ctr"/>
            <a:r>
              <a:rPr lang="en-IN" sz="4400" dirty="0">
                <a:solidFill>
                  <a:srgbClr val="003366"/>
                </a:solidFill>
                <a:latin typeface="Georgia" panose="02040502050405020303" pitchFamily="18" charset="0"/>
              </a:rPr>
              <a:t>CLASS DIAGRAM</a:t>
            </a:r>
          </a:p>
        </p:txBody>
      </p:sp>
      <p:pic>
        <p:nvPicPr>
          <p:cNvPr id="5" name="Picture 4">
            <a:extLst>
              <a:ext uri="{FF2B5EF4-FFF2-40B4-BE49-F238E27FC236}">
                <a16:creationId xmlns:a16="http://schemas.microsoft.com/office/drawing/2014/main" id="{6EF70209-6EC3-E754-16CD-32BFF408895D}"/>
              </a:ext>
            </a:extLst>
          </p:cNvPr>
          <p:cNvPicPr>
            <a:picLocks noChangeAspect="1"/>
          </p:cNvPicPr>
          <p:nvPr/>
        </p:nvPicPr>
        <p:blipFill>
          <a:blip r:embed="rId2"/>
          <a:stretch>
            <a:fillRect/>
          </a:stretch>
        </p:blipFill>
        <p:spPr>
          <a:xfrm>
            <a:off x="2621902" y="1257022"/>
            <a:ext cx="6783355" cy="4240900"/>
          </a:xfrm>
          <a:prstGeom prst="rect">
            <a:avLst/>
          </a:prstGeom>
        </p:spPr>
      </p:pic>
    </p:spTree>
    <p:extLst>
      <p:ext uri="{BB962C8B-B14F-4D97-AF65-F5344CB8AC3E}">
        <p14:creationId xmlns:p14="http://schemas.microsoft.com/office/powerpoint/2010/main" val="13900858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1" name="Google Shape;221;p30"/>
          <p:cNvSpPr txBox="1">
            <a:spLocks noGrp="1"/>
          </p:cNvSpPr>
          <p:nvPr>
            <p:ph type="title"/>
          </p:nvPr>
        </p:nvSpPr>
        <p:spPr>
          <a:xfrm>
            <a:off x="4039960" y="342163"/>
            <a:ext cx="4380140" cy="1705712"/>
          </a:xfrm>
          <a:prstGeom prst="rect">
            <a:avLst/>
          </a:prstGeom>
          <a:noFill/>
          <a:ln>
            <a:noFill/>
          </a:ln>
        </p:spPr>
        <p:txBody>
          <a:bodyPr spcFirstLastPara="1" wrap="square" lIns="91425" tIns="45700" rIns="91425" bIns="45700" anchor="ctr" anchorCtr="0">
            <a:normAutofit fontScale="97500"/>
          </a:bodyPr>
          <a:lstStyle/>
          <a:p>
            <a:pPr marL="0" marR="0" lvl="0" indent="0" algn="just" rtl="0">
              <a:lnSpc>
                <a:spcPct val="90000"/>
              </a:lnSpc>
              <a:spcBef>
                <a:spcPts val="0"/>
              </a:spcBef>
              <a:spcAft>
                <a:spcPts val="0"/>
              </a:spcAft>
              <a:buClr>
                <a:srgbClr val="456A1C"/>
              </a:buClr>
              <a:buSzPct val="100000"/>
              <a:buFont typeface="Georgia"/>
              <a:buNone/>
            </a:pPr>
            <a:r>
              <a:rPr lang="en-IN" sz="4400" b="0" i="0" u="none" strike="noStrike" cap="none" dirty="0">
                <a:solidFill>
                  <a:srgbClr val="003366"/>
                </a:solidFill>
                <a:latin typeface="Georgia"/>
                <a:ea typeface="Georgia"/>
                <a:cs typeface="Georgia"/>
                <a:sym typeface="Georgia"/>
              </a:rPr>
              <a:t>MODULES</a:t>
            </a:r>
            <a:endParaRPr sz="4400" dirty="0">
              <a:solidFill>
                <a:srgbClr val="003366"/>
              </a:solidFill>
            </a:endParaRPr>
          </a:p>
        </p:txBody>
      </p:sp>
      <p:sp>
        <p:nvSpPr>
          <p:cNvPr id="220" name="Google Shape;220;p30"/>
          <p:cNvSpPr txBox="1">
            <a:spLocks noGrp="1"/>
          </p:cNvSpPr>
          <p:nvPr>
            <p:ph idx="1"/>
          </p:nvPr>
        </p:nvSpPr>
        <p:spPr>
          <a:xfrm>
            <a:off x="685800" y="2438640"/>
            <a:ext cx="10820400" cy="4024125"/>
          </a:xfrm>
          <a:prstGeom prst="rect">
            <a:avLst/>
          </a:prstGeom>
          <a:noFill/>
          <a:ln>
            <a:noFill/>
          </a:ln>
        </p:spPr>
        <p:txBody>
          <a:bodyPr spcFirstLastPara="1" wrap="square" lIns="91425" tIns="45700" rIns="91425" bIns="45700" anchor="t" anchorCtr="0">
            <a:normAutofit/>
          </a:bodyPr>
          <a:lstStyle/>
          <a:p>
            <a:pPr marL="514350" indent="-514350">
              <a:lnSpc>
                <a:spcPct val="90000"/>
              </a:lnSpc>
              <a:spcBef>
                <a:spcPts val="0"/>
              </a:spcBef>
              <a:buClrTx/>
              <a:buSzPts val="2400"/>
              <a:buFont typeface="+mj-lt"/>
              <a:buAutoNum type="romanUcPeriod"/>
            </a:pPr>
            <a:r>
              <a:rPr lang="en-IN" sz="2400" dirty="0">
                <a:solidFill>
                  <a:schemeClr val="tx1"/>
                </a:solidFill>
                <a:latin typeface="Georgia"/>
                <a:ea typeface="Georgia"/>
                <a:cs typeface="Georgia"/>
                <a:sym typeface="Georgia"/>
              </a:rPr>
              <a:t>Capturing and Storing Image </a:t>
            </a:r>
            <a:endParaRPr dirty="0">
              <a:solidFill>
                <a:schemeClr val="tx1"/>
              </a:solidFill>
            </a:endParaRPr>
          </a:p>
          <a:p>
            <a:pPr marL="514350" indent="-514350">
              <a:lnSpc>
                <a:spcPct val="90000"/>
              </a:lnSpc>
              <a:spcBef>
                <a:spcPts val="1000"/>
              </a:spcBef>
              <a:buClrTx/>
              <a:buSzPts val="2400"/>
              <a:buFont typeface="+mj-lt"/>
              <a:buAutoNum type="romanUcPeriod"/>
            </a:pPr>
            <a:r>
              <a:rPr lang="en-IN" sz="2400" dirty="0">
                <a:solidFill>
                  <a:schemeClr val="tx1"/>
                </a:solidFill>
                <a:latin typeface="Georgia"/>
                <a:ea typeface="Georgia"/>
                <a:cs typeface="Georgia"/>
                <a:sym typeface="Georgia"/>
              </a:rPr>
              <a:t>Image Processing </a:t>
            </a:r>
            <a:endParaRPr dirty="0">
              <a:solidFill>
                <a:schemeClr val="tx1"/>
              </a:solidFill>
            </a:endParaRPr>
          </a:p>
          <a:p>
            <a:pPr marL="514350" indent="-514350">
              <a:lnSpc>
                <a:spcPct val="90000"/>
              </a:lnSpc>
              <a:spcBef>
                <a:spcPts val="1000"/>
              </a:spcBef>
              <a:buClrTx/>
              <a:buSzPts val="2400"/>
              <a:buFont typeface="+mj-lt"/>
              <a:buAutoNum type="romanUcPeriod"/>
            </a:pPr>
            <a:r>
              <a:rPr lang="en-IN" sz="2400" dirty="0">
                <a:solidFill>
                  <a:schemeClr val="tx1"/>
                </a:solidFill>
                <a:latin typeface="Georgia"/>
                <a:ea typeface="Georgia"/>
                <a:cs typeface="Georgia"/>
                <a:sym typeface="Georgia"/>
              </a:rPr>
              <a:t>Color Detection</a:t>
            </a:r>
            <a:endParaRPr dirty="0">
              <a:solidFill>
                <a:schemeClr val="tx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1"/>
          <p:cNvSpPr txBox="1">
            <a:spLocks noGrp="1"/>
          </p:cNvSpPr>
          <p:nvPr>
            <p:ph type="title"/>
          </p:nvPr>
        </p:nvSpPr>
        <p:spPr>
          <a:xfrm>
            <a:off x="121298" y="524069"/>
            <a:ext cx="12070702" cy="222535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CC0099"/>
              </a:buClr>
              <a:buSzPts val="4000"/>
              <a:buFont typeface="Georgia"/>
              <a:buNone/>
            </a:pPr>
            <a:r>
              <a:rPr lang="en-IN" sz="4000" b="0" i="0" dirty="0">
                <a:solidFill>
                  <a:srgbClr val="003366"/>
                </a:solidFill>
                <a:latin typeface="Georgia"/>
                <a:ea typeface="Georgia"/>
                <a:cs typeface="Georgia"/>
                <a:sym typeface="Georgia"/>
              </a:rPr>
              <a:t>MODULE  </a:t>
            </a:r>
            <a:r>
              <a:rPr lang="en-IN" sz="4000" b="0" i="0" dirty="0">
                <a:solidFill>
                  <a:srgbClr val="003366"/>
                </a:solidFill>
                <a:latin typeface="Libre Baskerville"/>
                <a:ea typeface="Libre Baskerville"/>
                <a:cs typeface="Libre Baskerville"/>
                <a:sym typeface="Libre Baskerville"/>
              </a:rPr>
              <a:t>1-</a:t>
            </a:r>
            <a:r>
              <a:rPr lang="en-IN" sz="4000" b="0" i="0" dirty="0">
                <a:solidFill>
                  <a:srgbClr val="003366"/>
                </a:solidFill>
                <a:latin typeface="Georgia"/>
                <a:ea typeface="Georgia"/>
                <a:cs typeface="Georgia"/>
                <a:sym typeface="Georgia"/>
              </a:rPr>
              <a:t> CAPTURING AND STORING IMAGE</a:t>
            </a:r>
            <a:br>
              <a:rPr lang="en-IN" sz="4000" dirty="0">
                <a:solidFill>
                  <a:srgbClr val="003366"/>
                </a:solidFill>
                <a:latin typeface="Georgia"/>
                <a:ea typeface="Georgia"/>
                <a:cs typeface="Georgia"/>
                <a:sym typeface="Georgia"/>
              </a:rPr>
            </a:br>
            <a:r>
              <a:rPr lang="en-IN" sz="4000" dirty="0">
                <a:solidFill>
                  <a:srgbClr val="003366"/>
                </a:solidFill>
                <a:latin typeface="Georgia"/>
                <a:ea typeface="Georgia"/>
                <a:cs typeface="Georgia"/>
                <a:sym typeface="Georgia"/>
              </a:rPr>
              <a:t> </a:t>
            </a:r>
            <a:endParaRPr sz="4000" dirty="0">
              <a:solidFill>
                <a:srgbClr val="003366"/>
              </a:solidFill>
              <a:latin typeface="Georgia"/>
              <a:ea typeface="Georgia"/>
              <a:cs typeface="Georgia"/>
              <a:sym typeface="Georgia"/>
            </a:endParaRPr>
          </a:p>
        </p:txBody>
      </p:sp>
      <p:sp>
        <p:nvSpPr>
          <p:cNvPr id="226" name="Google Shape;226;p31"/>
          <p:cNvSpPr txBox="1">
            <a:spLocks noGrp="1"/>
          </p:cNvSpPr>
          <p:nvPr>
            <p:ph idx="1"/>
          </p:nvPr>
        </p:nvSpPr>
        <p:spPr>
          <a:xfrm>
            <a:off x="415580" y="2418411"/>
            <a:ext cx="10915283" cy="2890707"/>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Tx/>
              <a:buSzPts val="2400"/>
              <a:buChar char="•"/>
            </a:pPr>
            <a:r>
              <a:rPr lang="en-IN" sz="2400" dirty="0">
                <a:solidFill>
                  <a:schemeClr val="tx1"/>
                </a:solidFill>
                <a:latin typeface="Georgia"/>
                <a:ea typeface="Georgia"/>
                <a:cs typeface="Georgia"/>
                <a:sym typeface="Georgia"/>
              </a:rPr>
              <a:t>In this module, the capturing of image takes place. The image stored in this process is later used for detecting the colour. </a:t>
            </a:r>
            <a:endParaRPr dirty="0">
              <a:solidFill>
                <a:schemeClr val="tx1"/>
              </a:solidFill>
            </a:endParaRPr>
          </a:p>
          <a:p>
            <a:pPr marL="228600" lvl="0" indent="-228600" algn="l" rtl="0">
              <a:lnSpc>
                <a:spcPct val="90000"/>
              </a:lnSpc>
              <a:spcBef>
                <a:spcPts val="1000"/>
              </a:spcBef>
              <a:spcAft>
                <a:spcPts val="0"/>
              </a:spcAft>
              <a:buClrTx/>
              <a:buSzPts val="2400"/>
              <a:buChar char="•"/>
            </a:pPr>
            <a:r>
              <a:rPr lang="en-IN" sz="2400" dirty="0">
                <a:solidFill>
                  <a:schemeClr val="tx1"/>
                </a:solidFill>
                <a:latin typeface="Georgia"/>
                <a:ea typeface="Georgia"/>
                <a:cs typeface="Georgia"/>
                <a:sym typeface="Georgia"/>
              </a:rPr>
              <a:t>The program stores the image and resizes it to 800*600 pixels of image the user gives in as input. The reduction of image size and leads to judicial use of the storage provided. </a:t>
            </a:r>
            <a:endParaRPr sz="2800" dirty="0">
              <a:solidFill>
                <a:schemeClr val="tx1"/>
              </a:solidFill>
              <a:latin typeface="Georgia"/>
              <a:ea typeface="Georgia"/>
              <a:cs typeface="Georgia"/>
              <a:sym typeface="Georgi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2"/>
          <p:cNvSpPr txBox="1">
            <a:spLocks noGrp="1"/>
          </p:cNvSpPr>
          <p:nvPr>
            <p:ph type="title"/>
          </p:nvPr>
        </p:nvSpPr>
        <p:spPr>
          <a:xfrm>
            <a:off x="1345746" y="587207"/>
            <a:ext cx="9893754" cy="1293028"/>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4040A6"/>
              </a:buClr>
              <a:buSzPts val="4000"/>
              <a:buFont typeface="Georgia"/>
              <a:buNone/>
            </a:pPr>
            <a:r>
              <a:rPr lang="en-IN" sz="4000" dirty="0">
                <a:solidFill>
                  <a:srgbClr val="003366"/>
                </a:solidFill>
                <a:latin typeface="Georgia"/>
                <a:ea typeface="Georgia"/>
                <a:cs typeface="Georgia"/>
                <a:sym typeface="Georgia"/>
              </a:rPr>
              <a:t>MODULE  </a:t>
            </a:r>
            <a:r>
              <a:rPr lang="en-IN" sz="4000" dirty="0">
                <a:solidFill>
                  <a:srgbClr val="003366"/>
                </a:solidFill>
                <a:latin typeface="Libre Baskerville"/>
                <a:ea typeface="Libre Baskerville"/>
                <a:cs typeface="Libre Baskerville"/>
                <a:sym typeface="Libre Baskerville"/>
              </a:rPr>
              <a:t>2</a:t>
            </a:r>
            <a:r>
              <a:rPr lang="en-IN" sz="4000" dirty="0">
                <a:solidFill>
                  <a:srgbClr val="003366"/>
                </a:solidFill>
                <a:latin typeface="Georgia"/>
                <a:ea typeface="Georgia"/>
                <a:cs typeface="Georgia"/>
                <a:sym typeface="Georgia"/>
              </a:rPr>
              <a:t>- IMAGE PROCESSING</a:t>
            </a:r>
            <a:endParaRPr sz="4000" dirty="0">
              <a:solidFill>
                <a:srgbClr val="003366"/>
              </a:solidFill>
            </a:endParaRPr>
          </a:p>
        </p:txBody>
      </p:sp>
      <p:sp>
        <p:nvSpPr>
          <p:cNvPr id="233" name="Google Shape;233;p32"/>
          <p:cNvSpPr txBox="1">
            <a:spLocks noGrp="1"/>
          </p:cNvSpPr>
          <p:nvPr>
            <p:ph idx="1"/>
          </p:nvPr>
        </p:nvSpPr>
        <p:spPr>
          <a:xfrm>
            <a:off x="920750" y="2171700"/>
            <a:ext cx="10058400" cy="3886200"/>
          </a:xfrm>
          <a:prstGeom prst="rect">
            <a:avLst/>
          </a:prstGeom>
          <a:noFill/>
          <a:ln>
            <a:noFill/>
          </a:ln>
        </p:spPr>
        <p:txBody>
          <a:bodyPr spcFirstLastPara="1" wrap="square" lIns="91425" tIns="45700" rIns="91425" bIns="45700" anchor="t" anchorCtr="0">
            <a:normAutofit/>
          </a:bodyPr>
          <a:lstStyle/>
          <a:p>
            <a:pPr>
              <a:lnSpc>
                <a:spcPct val="90000"/>
              </a:lnSpc>
              <a:spcBef>
                <a:spcPts val="0"/>
              </a:spcBef>
              <a:buClrTx/>
              <a:buSzPts val="2400"/>
            </a:pPr>
            <a:r>
              <a:rPr lang="en-IN" sz="2400" dirty="0">
                <a:solidFill>
                  <a:schemeClr val="tx1"/>
                </a:solidFill>
                <a:latin typeface="Georgia"/>
                <a:ea typeface="Georgia"/>
                <a:cs typeface="Georgia"/>
                <a:sym typeface="Georgia"/>
              </a:rPr>
              <a:t>In this module, when the program is executed the program opens a window of size 800*600 image pixel are processed an the program loads the image in the window. </a:t>
            </a:r>
            <a:endParaRPr dirty="0">
              <a:solidFill>
                <a:schemeClr val="tx1"/>
              </a:solidFill>
            </a:endParaRPr>
          </a:p>
          <a:p>
            <a:pPr>
              <a:lnSpc>
                <a:spcPct val="90000"/>
              </a:lnSpc>
              <a:spcBef>
                <a:spcPts val="1000"/>
              </a:spcBef>
              <a:buClrTx/>
              <a:buSzPts val="2400"/>
            </a:pPr>
            <a:r>
              <a:rPr lang="en-IN" sz="2400" dirty="0">
                <a:solidFill>
                  <a:schemeClr val="tx1"/>
                </a:solidFill>
                <a:latin typeface="Georgia"/>
                <a:ea typeface="Georgia"/>
                <a:cs typeface="Georgia"/>
                <a:sym typeface="Georgia"/>
              </a:rPr>
              <a:t>In this module, the programs run over &amp; gives the image for further operation.</a:t>
            </a:r>
            <a:endParaRPr dirty="0">
              <a:solidFill>
                <a:schemeClr val="tx1"/>
              </a:solidFill>
            </a:endParaRPr>
          </a:p>
          <a:p>
            <a:pPr>
              <a:lnSpc>
                <a:spcPct val="90000"/>
              </a:lnSpc>
              <a:spcBef>
                <a:spcPts val="1000"/>
              </a:spcBef>
              <a:buClrTx/>
              <a:buSzPts val="2400"/>
            </a:pPr>
            <a:r>
              <a:rPr lang="en-IN" sz="2400" dirty="0">
                <a:solidFill>
                  <a:schemeClr val="tx1"/>
                </a:solidFill>
                <a:latin typeface="Georgia"/>
                <a:ea typeface="Georgia"/>
                <a:cs typeface="Georgia"/>
                <a:sym typeface="Georgia"/>
              </a:rPr>
              <a:t>When all the images are perfectly processed and the program is ready to   detect the colour.</a:t>
            </a:r>
            <a:endParaRPr sz="2400" dirty="0">
              <a:solidFill>
                <a:schemeClr val="tx1"/>
              </a:solidFill>
              <a:latin typeface="Georgia"/>
              <a:ea typeface="Georgia"/>
              <a:cs typeface="Georgia"/>
              <a:sym typeface="Georgi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3"/>
          <p:cNvSpPr txBox="1">
            <a:spLocks noGrp="1"/>
          </p:cNvSpPr>
          <p:nvPr>
            <p:ph type="title"/>
          </p:nvPr>
        </p:nvSpPr>
        <p:spPr>
          <a:xfrm>
            <a:off x="1643549" y="597588"/>
            <a:ext cx="8610600" cy="1293028"/>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E43C4C"/>
              </a:buClr>
              <a:buSzPts val="4000"/>
              <a:buFont typeface="Georgia"/>
              <a:buNone/>
            </a:pPr>
            <a:r>
              <a:rPr lang="en-IN" sz="4000" dirty="0">
                <a:solidFill>
                  <a:srgbClr val="003366"/>
                </a:solidFill>
                <a:latin typeface="Georgia"/>
                <a:ea typeface="Georgia"/>
                <a:cs typeface="Georgia"/>
                <a:sym typeface="Georgia"/>
              </a:rPr>
              <a:t>MODULE  </a:t>
            </a:r>
            <a:r>
              <a:rPr lang="en-IN" sz="4000" dirty="0">
                <a:solidFill>
                  <a:srgbClr val="003366"/>
                </a:solidFill>
                <a:latin typeface="Libre Baskerville"/>
                <a:ea typeface="Libre Baskerville"/>
                <a:cs typeface="Libre Baskerville"/>
                <a:sym typeface="Libre Baskerville"/>
              </a:rPr>
              <a:t>3</a:t>
            </a:r>
            <a:r>
              <a:rPr lang="en-IN" sz="4000" dirty="0">
                <a:solidFill>
                  <a:srgbClr val="003366"/>
                </a:solidFill>
                <a:latin typeface="Georgia"/>
                <a:ea typeface="Georgia"/>
                <a:cs typeface="Georgia"/>
                <a:sym typeface="Georgia"/>
              </a:rPr>
              <a:t>-COLOR DETECTION</a:t>
            </a:r>
            <a:endParaRPr sz="4000" dirty="0">
              <a:solidFill>
                <a:srgbClr val="003366"/>
              </a:solidFill>
            </a:endParaRPr>
          </a:p>
        </p:txBody>
      </p:sp>
      <p:sp>
        <p:nvSpPr>
          <p:cNvPr id="239" name="Google Shape;239;p33"/>
          <p:cNvSpPr txBox="1">
            <a:spLocks noGrp="1"/>
          </p:cNvSpPr>
          <p:nvPr>
            <p:ph idx="1"/>
          </p:nvPr>
        </p:nvSpPr>
        <p:spPr>
          <a:xfrm>
            <a:off x="685800" y="2222552"/>
            <a:ext cx="10820400" cy="4024125"/>
          </a:xfrm>
          <a:prstGeom prst="rect">
            <a:avLst/>
          </a:prstGeom>
          <a:noFill/>
          <a:ln>
            <a:noFill/>
          </a:ln>
        </p:spPr>
        <p:txBody>
          <a:bodyPr spcFirstLastPara="1" wrap="square" lIns="91425" tIns="45700" rIns="91425" bIns="45700" anchor="t" anchorCtr="0">
            <a:normAutofit/>
          </a:bodyPr>
          <a:lstStyle/>
          <a:p>
            <a:pPr>
              <a:lnSpc>
                <a:spcPct val="90000"/>
              </a:lnSpc>
              <a:spcBef>
                <a:spcPts val="0"/>
              </a:spcBef>
              <a:buClrTx/>
              <a:buSzPts val="2400"/>
            </a:pPr>
            <a:r>
              <a:rPr lang="en-IN" sz="2400" dirty="0">
                <a:solidFill>
                  <a:schemeClr val="tx1"/>
                </a:solidFill>
                <a:latin typeface="Georgia"/>
                <a:ea typeface="Georgia"/>
                <a:cs typeface="Georgia"/>
                <a:sym typeface="Georgia"/>
              </a:rPr>
              <a:t>In this module, the programs has completed the Image Processing and is ready to take the input of the user. </a:t>
            </a:r>
            <a:endParaRPr dirty="0">
              <a:solidFill>
                <a:schemeClr val="tx1"/>
              </a:solidFill>
            </a:endParaRPr>
          </a:p>
          <a:p>
            <a:pPr>
              <a:lnSpc>
                <a:spcPct val="90000"/>
              </a:lnSpc>
              <a:spcBef>
                <a:spcPts val="1000"/>
              </a:spcBef>
              <a:buClrTx/>
              <a:buSzPts val="2400"/>
            </a:pPr>
            <a:r>
              <a:rPr lang="en-IN" sz="2400" dirty="0">
                <a:solidFill>
                  <a:schemeClr val="tx1"/>
                </a:solidFill>
                <a:latin typeface="Georgia"/>
                <a:ea typeface="Georgia"/>
                <a:cs typeface="Georgia"/>
                <a:sym typeface="Georgia"/>
              </a:rPr>
              <a:t>The program which is already displaying the window can now be clicked anywhere and it will display the colour present there. </a:t>
            </a:r>
            <a:endParaRPr dirty="0">
              <a:solidFill>
                <a:schemeClr val="tx1"/>
              </a:solidFill>
            </a:endParaRPr>
          </a:p>
          <a:p>
            <a:pPr>
              <a:lnSpc>
                <a:spcPct val="90000"/>
              </a:lnSpc>
              <a:spcBef>
                <a:spcPts val="1000"/>
              </a:spcBef>
              <a:buClrTx/>
              <a:buSzPts val="2400"/>
            </a:pPr>
            <a:r>
              <a:rPr lang="en-IN" sz="2400" dirty="0">
                <a:solidFill>
                  <a:schemeClr val="tx1"/>
                </a:solidFill>
                <a:latin typeface="Georgia"/>
                <a:ea typeface="Georgia"/>
                <a:cs typeface="Georgia"/>
                <a:sym typeface="Georgia"/>
              </a:rPr>
              <a:t>The user Clicks on the image anywhere of which colour the user  wants to know.</a:t>
            </a:r>
            <a:endParaRPr sz="2400" dirty="0">
              <a:solidFill>
                <a:schemeClr val="tx1"/>
              </a:solidFill>
              <a:latin typeface="Georgia"/>
              <a:ea typeface="Georgia"/>
              <a:cs typeface="Georgia"/>
              <a:sym typeface="Georgi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4"/>
          <p:cNvSpPr txBox="1">
            <a:spLocks noGrp="1"/>
          </p:cNvSpPr>
          <p:nvPr>
            <p:ph type="title"/>
          </p:nvPr>
        </p:nvSpPr>
        <p:spPr>
          <a:xfrm>
            <a:off x="3356494" y="560460"/>
            <a:ext cx="5444606" cy="1293028"/>
          </a:xfrm>
          <a:prstGeom prst="rect">
            <a:avLst/>
          </a:prstGeom>
          <a:noFill/>
          <a:ln>
            <a:noFill/>
          </a:ln>
        </p:spPr>
        <p:txBody>
          <a:bodyPr spcFirstLastPara="1" wrap="square" lIns="91425" tIns="45700" rIns="91425" bIns="45700" anchor="ctr" anchorCtr="0">
            <a:noAutofit/>
          </a:bodyPr>
          <a:lstStyle/>
          <a:p>
            <a:pPr marL="0" lvl="0" indent="0" algn="just" rtl="0">
              <a:lnSpc>
                <a:spcPct val="90000"/>
              </a:lnSpc>
              <a:spcBef>
                <a:spcPts val="0"/>
              </a:spcBef>
              <a:spcAft>
                <a:spcPts val="0"/>
              </a:spcAft>
              <a:buClr>
                <a:srgbClr val="D9390D"/>
              </a:buClr>
              <a:buSzPts val="4000"/>
              <a:buFont typeface="Georgia"/>
              <a:buNone/>
            </a:pPr>
            <a:r>
              <a:rPr lang="en-IN" sz="4400" b="0" i="0" dirty="0">
                <a:solidFill>
                  <a:srgbClr val="003366"/>
                </a:solidFill>
                <a:latin typeface="Georgia"/>
                <a:ea typeface="Georgia"/>
                <a:cs typeface="Georgia"/>
                <a:sym typeface="Georgia"/>
              </a:rPr>
              <a:t>RUN PYTHON FILE</a:t>
            </a:r>
            <a:br>
              <a:rPr lang="en-IN" sz="4400" b="0" i="0" dirty="0">
                <a:solidFill>
                  <a:srgbClr val="003366"/>
                </a:solidFill>
                <a:latin typeface="Georgia"/>
                <a:ea typeface="Georgia"/>
                <a:cs typeface="Georgia"/>
                <a:sym typeface="Georgia"/>
              </a:rPr>
            </a:br>
            <a:endParaRPr sz="4400" dirty="0">
              <a:solidFill>
                <a:srgbClr val="003366"/>
              </a:solidFill>
            </a:endParaRPr>
          </a:p>
        </p:txBody>
      </p:sp>
      <p:sp>
        <p:nvSpPr>
          <p:cNvPr id="245" name="Google Shape;245;p34"/>
          <p:cNvSpPr txBox="1">
            <a:spLocks noGrp="1"/>
          </p:cNvSpPr>
          <p:nvPr>
            <p:ph idx="1"/>
          </p:nvPr>
        </p:nvSpPr>
        <p:spPr>
          <a:xfrm>
            <a:off x="685800" y="2455817"/>
            <a:ext cx="10820400" cy="4024125"/>
          </a:xfrm>
          <a:prstGeom prst="rect">
            <a:avLst/>
          </a:prstGeom>
          <a:noFill/>
          <a:ln>
            <a:noFill/>
          </a:ln>
        </p:spPr>
        <p:txBody>
          <a:bodyPr spcFirstLastPara="1" wrap="square" lIns="91425" tIns="45700" rIns="91425" bIns="45700" anchor="t" anchorCtr="0">
            <a:normAutofit/>
          </a:bodyPr>
          <a:lstStyle/>
          <a:p>
            <a:pPr algn="just">
              <a:lnSpc>
                <a:spcPct val="90000"/>
              </a:lnSpc>
              <a:spcBef>
                <a:spcPts val="0"/>
              </a:spcBef>
              <a:buClrTx/>
              <a:buSzPts val="2400"/>
            </a:pPr>
            <a:r>
              <a:rPr lang="en-IN" sz="2400" b="0" i="0" dirty="0">
                <a:solidFill>
                  <a:schemeClr val="tx1"/>
                </a:solidFill>
                <a:latin typeface="Georgia"/>
                <a:ea typeface="Georgia"/>
                <a:cs typeface="Georgia"/>
                <a:sym typeface="Georgia"/>
              </a:rPr>
              <a:t>The project is now complete, </a:t>
            </a:r>
            <a:r>
              <a:rPr lang="en-IN" sz="2400" dirty="0">
                <a:solidFill>
                  <a:schemeClr val="tx1"/>
                </a:solidFill>
                <a:latin typeface="Georgia"/>
                <a:ea typeface="Georgia"/>
                <a:cs typeface="Georgia"/>
                <a:sym typeface="Georgia"/>
              </a:rPr>
              <a:t>we</a:t>
            </a:r>
            <a:r>
              <a:rPr lang="en-IN" sz="2400" b="0" i="0" dirty="0">
                <a:solidFill>
                  <a:schemeClr val="tx1"/>
                </a:solidFill>
                <a:latin typeface="Georgia"/>
                <a:ea typeface="Georgia"/>
                <a:cs typeface="Georgia"/>
                <a:sym typeface="Georgia"/>
              </a:rPr>
              <a:t> can run the Python file from the command prompt. Make sure to give an image path using ‘-i’ argument.</a:t>
            </a:r>
            <a:endParaRPr dirty="0">
              <a:solidFill>
                <a:schemeClr val="tx1"/>
              </a:solidFill>
            </a:endParaRPr>
          </a:p>
          <a:p>
            <a:pPr algn="just">
              <a:lnSpc>
                <a:spcPct val="90000"/>
              </a:lnSpc>
              <a:spcBef>
                <a:spcPts val="1000"/>
              </a:spcBef>
              <a:buClrTx/>
              <a:buSzPts val="2400"/>
            </a:pPr>
            <a:r>
              <a:rPr lang="en-IN" sz="2400" b="0" i="0" dirty="0">
                <a:solidFill>
                  <a:schemeClr val="tx1"/>
                </a:solidFill>
                <a:latin typeface="Georgia"/>
                <a:ea typeface="Georgia"/>
                <a:cs typeface="Georgia"/>
                <a:sym typeface="Georgia"/>
              </a:rPr>
              <a:t> If the image is in another directory, then </a:t>
            </a:r>
            <a:r>
              <a:rPr lang="en-IN" sz="2400" dirty="0">
                <a:solidFill>
                  <a:schemeClr val="tx1"/>
                </a:solidFill>
                <a:latin typeface="Georgia"/>
                <a:ea typeface="Georgia"/>
                <a:cs typeface="Georgia"/>
                <a:sym typeface="Georgia"/>
              </a:rPr>
              <a:t>we</a:t>
            </a:r>
            <a:r>
              <a:rPr lang="en-IN" sz="2400" b="0" i="0" dirty="0">
                <a:solidFill>
                  <a:schemeClr val="tx1"/>
                </a:solidFill>
                <a:latin typeface="Georgia"/>
                <a:ea typeface="Georgia"/>
                <a:cs typeface="Georgia"/>
                <a:sym typeface="Georgia"/>
              </a:rPr>
              <a:t> need to give full path of the image:</a:t>
            </a:r>
            <a:endParaRPr dirty="0">
              <a:solidFill>
                <a:schemeClr val="tx1"/>
              </a:solidFill>
            </a:endParaRPr>
          </a:p>
          <a:p>
            <a:pPr marL="0" indent="0" algn="just">
              <a:lnSpc>
                <a:spcPct val="90000"/>
              </a:lnSpc>
              <a:spcBef>
                <a:spcPts val="1000"/>
              </a:spcBef>
              <a:buClrTx/>
              <a:buSzPts val="2400"/>
              <a:buNone/>
            </a:pPr>
            <a:r>
              <a:rPr lang="en-IN" sz="2400" b="0" i="0" dirty="0">
                <a:solidFill>
                  <a:srgbClr val="FF0000"/>
                </a:solidFill>
                <a:latin typeface="Arial"/>
                <a:ea typeface="Arial"/>
                <a:cs typeface="Arial"/>
                <a:sym typeface="Arial"/>
              </a:rPr>
              <a:t>                 </a:t>
            </a:r>
            <a:r>
              <a:rPr lang="en-IN" sz="2400" b="0" i="0" dirty="0">
                <a:solidFill>
                  <a:srgbClr val="C00000"/>
                </a:solidFill>
                <a:latin typeface="Arial"/>
                <a:ea typeface="Arial"/>
                <a:cs typeface="Arial"/>
                <a:sym typeface="Arial"/>
              </a:rPr>
              <a:t>python color_detection.py -i &lt;add your image path here&gt;</a:t>
            </a:r>
            <a:endParaRPr dirty="0">
              <a:solidFill>
                <a:srgbClr val="C00000"/>
              </a:solidFill>
            </a:endParaRPr>
          </a:p>
          <a:p>
            <a:pPr marL="495300" indent="-342900">
              <a:lnSpc>
                <a:spcPct val="90000"/>
              </a:lnSpc>
              <a:spcBef>
                <a:spcPts val="1000"/>
              </a:spcBef>
              <a:buClrTx/>
              <a:buSzPts val="2400"/>
            </a:pPr>
            <a:endParaRPr sz="2400" dirty="0">
              <a:solidFill>
                <a:schemeClr val="tx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pic>
        <p:nvPicPr>
          <p:cNvPr id="250" name="Google Shape;250;p35"/>
          <p:cNvPicPr preferRelativeResize="0">
            <a:picLocks noGrp="1"/>
          </p:cNvPicPr>
          <p:nvPr>
            <p:ph idx="1"/>
          </p:nvPr>
        </p:nvPicPr>
        <p:blipFill rotWithShape="1">
          <a:blip r:embed="rId3">
            <a:alphaModFix/>
          </a:blip>
          <a:srcRect b="4356"/>
          <a:stretch/>
        </p:blipFill>
        <p:spPr>
          <a:xfrm>
            <a:off x="526112" y="341977"/>
            <a:ext cx="10446687" cy="562028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6"/>
          <p:cNvSpPr txBox="1">
            <a:spLocks noGrp="1"/>
          </p:cNvSpPr>
          <p:nvPr>
            <p:ph type="title"/>
          </p:nvPr>
        </p:nvSpPr>
        <p:spPr>
          <a:xfrm>
            <a:off x="4341845" y="0"/>
            <a:ext cx="2702767" cy="129302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CC00CC"/>
              </a:buClr>
              <a:buSzPts val="4400"/>
              <a:buFont typeface="Georgia"/>
              <a:buNone/>
            </a:pPr>
            <a:r>
              <a:rPr lang="en-IN" sz="4400">
                <a:solidFill>
                  <a:srgbClr val="CC00CC"/>
                </a:solidFill>
                <a:latin typeface="Georgia"/>
                <a:ea typeface="Georgia"/>
                <a:cs typeface="Georgia"/>
                <a:sym typeface="Georgia"/>
              </a:rPr>
              <a:t>OUTPUT</a:t>
            </a:r>
            <a:endParaRPr>
              <a:solidFill>
                <a:srgbClr val="CC00CC"/>
              </a:solidFill>
              <a:latin typeface="Georgia"/>
              <a:ea typeface="Georgia"/>
              <a:cs typeface="Georgia"/>
              <a:sym typeface="Georgia"/>
            </a:endParaRPr>
          </a:p>
        </p:txBody>
      </p:sp>
      <p:pic>
        <p:nvPicPr>
          <p:cNvPr id="257" name="Google Shape;257;p36"/>
          <p:cNvPicPr preferRelativeResize="0"/>
          <p:nvPr/>
        </p:nvPicPr>
        <p:blipFill rotWithShape="1">
          <a:blip r:embed="rId3">
            <a:alphaModFix/>
          </a:blip>
          <a:srcRect b="4217"/>
          <a:stretch/>
        </p:blipFill>
        <p:spPr>
          <a:xfrm>
            <a:off x="774441" y="989045"/>
            <a:ext cx="10524930" cy="586895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pic>
        <p:nvPicPr>
          <p:cNvPr id="262" name="Google Shape;262;p37"/>
          <p:cNvPicPr preferRelativeResize="0"/>
          <p:nvPr/>
        </p:nvPicPr>
        <p:blipFill rotWithShape="1">
          <a:blip r:embed="rId3">
            <a:alphaModFix/>
          </a:blip>
          <a:srcRect b="4082"/>
          <a:stretch/>
        </p:blipFill>
        <p:spPr>
          <a:xfrm>
            <a:off x="522514" y="690465"/>
            <a:ext cx="10767527" cy="601824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8"/>
          <p:cNvSpPr txBox="1">
            <a:spLocks noGrp="1"/>
          </p:cNvSpPr>
          <p:nvPr>
            <p:ph type="title"/>
          </p:nvPr>
        </p:nvSpPr>
        <p:spPr>
          <a:xfrm>
            <a:off x="3433666" y="325172"/>
            <a:ext cx="5110259" cy="1293028"/>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rgbClr val="E4514A"/>
              </a:buClr>
              <a:buSzPts val="4000"/>
              <a:buFont typeface="Georgia"/>
              <a:buNone/>
            </a:pPr>
            <a:r>
              <a:rPr lang="en-IN" sz="4400" dirty="0">
                <a:solidFill>
                  <a:srgbClr val="003366"/>
                </a:solidFill>
                <a:latin typeface="Georgia"/>
                <a:ea typeface="Georgia"/>
                <a:cs typeface="Georgia"/>
                <a:sym typeface="Georgia"/>
              </a:rPr>
              <a:t>CONCLUSION</a:t>
            </a:r>
            <a:endParaRPr sz="4400" dirty="0">
              <a:solidFill>
                <a:srgbClr val="003366"/>
              </a:solidFill>
            </a:endParaRPr>
          </a:p>
        </p:txBody>
      </p:sp>
      <p:sp>
        <p:nvSpPr>
          <p:cNvPr id="268" name="Google Shape;268;p38"/>
          <p:cNvSpPr txBox="1">
            <a:spLocks noGrp="1"/>
          </p:cNvSpPr>
          <p:nvPr>
            <p:ph idx="1"/>
          </p:nvPr>
        </p:nvSpPr>
        <p:spPr>
          <a:xfrm>
            <a:off x="901700" y="1905000"/>
            <a:ext cx="10058400" cy="3886200"/>
          </a:xfrm>
          <a:prstGeom prst="rect">
            <a:avLst/>
          </a:prstGeom>
          <a:noFill/>
          <a:ln>
            <a:noFill/>
          </a:ln>
        </p:spPr>
        <p:txBody>
          <a:bodyPr spcFirstLastPara="1" wrap="square" lIns="91425" tIns="45700" rIns="91425" bIns="45700" anchor="t" anchorCtr="0">
            <a:normAutofit/>
          </a:bodyPr>
          <a:lstStyle/>
          <a:p>
            <a:pPr lvl="0" algn="just" rtl="0">
              <a:lnSpc>
                <a:spcPct val="90000"/>
              </a:lnSpc>
              <a:spcBef>
                <a:spcPts val="0"/>
              </a:spcBef>
              <a:spcAft>
                <a:spcPts val="0"/>
              </a:spcAft>
              <a:buClrTx/>
              <a:buSzPts val="2400"/>
            </a:pPr>
            <a:r>
              <a:rPr lang="en-IN" sz="2400" b="0" i="0" dirty="0">
                <a:solidFill>
                  <a:schemeClr val="tx1"/>
                </a:solidFill>
                <a:latin typeface="Georgia"/>
                <a:ea typeface="Georgia"/>
                <a:cs typeface="Georgia"/>
                <a:sym typeface="Georgia"/>
              </a:rPr>
              <a:t>In this Python project , we learned about </a:t>
            </a:r>
            <a:r>
              <a:rPr lang="en-IN" sz="2400" b="0" i="0" dirty="0" err="1">
                <a:solidFill>
                  <a:schemeClr val="tx1"/>
                </a:solidFill>
                <a:latin typeface="Georgia"/>
                <a:ea typeface="Georgia"/>
                <a:cs typeface="Georgia"/>
                <a:sym typeface="Georgia"/>
              </a:rPr>
              <a:t>colors</a:t>
            </a:r>
            <a:r>
              <a:rPr lang="en-IN" sz="2400" b="0" i="0" dirty="0">
                <a:solidFill>
                  <a:schemeClr val="tx1"/>
                </a:solidFill>
                <a:latin typeface="Georgia"/>
                <a:ea typeface="Georgia"/>
                <a:cs typeface="Georgia"/>
                <a:sym typeface="Georgia"/>
              </a:rPr>
              <a:t> and how we can extract colour RGB values and the colour name of a pixel. We learned how to handle events like double-clicking on the window and saw how to read CSV files with pandas and perform operations on data. </a:t>
            </a:r>
            <a:endParaRPr dirty="0">
              <a:solidFill>
                <a:schemeClr val="tx1"/>
              </a:solidFill>
            </a:endParaRPr>
          </a:p>
          <a:p>
            <a:pPr lvl="0" algn="just" rtl="0">
              <a:lnSpc>
                <a:spcPct val="90000"/>
              </a:lnSpc>
              <a:spcBef>
                <a:spcPts val="1000"/>
              </a:spcBef>
              <a:spcAft>
                <a:spcPts val="0"/>
              </a:spcAft>
              <a:buClrTx/>
              <a:buSzPts val="2400"/>
            </a:pPr>
            <a:r>
              <a:rPr lang="en-IN" sz="2400" b="0" i="0" dirty="0">
                <a:solidFill>
                  <a:schemeClr val="tx1"/>
                </a:solidFill>
                <a:latin typeface="Georgia"/>
                <a:ea typeface="Georgia"/>
                <a:cs typeface="Georgia"/>
                <a:sym typeface="Georgia"/>
              </a:rPr>
              <a:t>This is used in numerous image editing and drawing apps.</a:t>
            </a:r>
            <a:endParaRPr sz="2400" dirty="0">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1714500" y="696338"/>
            <a:ext cx="7972425" cy="1293028"/>
          </a:xfrm>
          <a:prstGeom prst="rect">
            <a:avLst/>
          </a:prstGeom>
          <a:noFill/>
          <a:ln>
            <a:noFill/>
          </a:ln>
        </p:spPr>
        <p:txBody>
          <a:bodyPr spcFirstLastPara="1" wrap="square" lIns="91425" tIns="45700" rIns="91425" bIns="45700" anchor="ctr" anchorCtr="0">
            <a:noAutofit/>
          </a:bodyPr>
          <a:lstStyle/>
          <a:p>
            <a:pPr marL="0" lvl="0" indent="0" algn="just" rtl="0">
              <a:lnSpc>
                <a:spcPct val="90000"/>
              </a:lnSpc>
              <a:spcBef>
                <a:spcPts val="0"/>
              </a:spcBef>
              <a:spcAft>
                <a:spcPts val="0"/>
              </a:spcAft>
              <a:buClr>
                <a:srgbClr val="D15E00"/>
              </a:buClr>
              <a:buSzPts val="4000"/>
              <a:buFont typeface="Georgia"/>
              <a:buNone/>
            </a:pPr>
            <a:r>
              <a:rPr lang="en-IN" sz="4000" b="0" i="0" dirty="0">
                <a:solidFill>
                  <a:srgbClr val="002060"/>
                </a:solidFill>
                <a:latin typeface="Georgia"/>
                <a:ea typeface="Georgia"/>
                <a:cs typeface="Georgia"/>
                <a:sym typeface="Georgia"/>
              </a:rPr>
              <a:t>WHAT IS COLOUR DETECTION</a:t>
            </a:r>
            <a:r>
              <a:rPr lang="en-IN" sz="4400" b="0" i="0" dirty="0">
                <a:solidFill>
                  <a:srgbClr val="002060"/>
                </a:solidFill>
                <a:latin typeface="Georgia"/>
                <a:ea typeface="Georgia"/>
                <a:cs typeface="Georgia"/>
                <a:sym typeface="Georgia"/>
              </a:rPr>
              <a:t>?</a:t>
            </a:r>
            <a:br>
              <a:rPr lang="en-IN" sz="4000" b="0" i="0" dirty="0">
                <a:solidFill>
                  <a:srgbClr val="002060"/>
                </a:solidFill>
                <a:latin typeface="Georgia"/>
                <a:ea typeface="Georgia"/>
                <a:cs typeface="Georgia"/>
                <a:sym typeface="Georgia"/>
              </a:rPr>
            </a:br>
            <a:endParaRPr sz="4000" dirty="0">
              <a:solidFill>
                <a:srgbClr val="002060"/>
              </a:solidFill>
            </a:endParaRPr>
          </a:p>
        </p:txBody>
      </p:sp>
      <p:sp>
        <p:nvSpPr>
          <p:cNvPr id="162" name="Google Shape;162;p21"/>
          <p:cNvSpPr txBox="1">
            <a:spLocks noGrp="1"/>
          </p:cNvSpPr>
          <p:nvPr>
            <p:ph idx="1"/>
          </p:nvPr>
        </p:nvSpPr>
        <p:spPr>
          <a:xfrm>
            <a:off x="301625" y="1562100"/>
            <a:ext cx="10058400" cy="3886200"/>
          </a:xfrm>
          <a:prstGeom prst="rect">
            <a:avLst/>
          </a:prstGeom>
          <a:noFill/>
          <a:ln>
            <a:noFill/>
          </a:ln>
        </p:spPr>
        <p:txBody>
          <a:bodyPr spcFirstLastPara="1" wrap="square" lIns="91425" tIns="45700" rIns="91425" bIns="45700" anchor="t" anchorCtr="0">
            <a:normAutofit/>
          </a:bodyPr>
          <a:lstStyle/>
          <a:p>
            <a:pPr algn="just">
              <a:lnSpc>
                <a:spcPct val="90000"/>
              </a:lnSpc>
              <a:spcBef>
                <a:spcPts val="0"/>
              </a:spcBef>
              <a:buClrTx/>
              <a:buSzPts val="2400"/>
            </a:pPr>
            <a:r>
              <a:rPr lang="en-IN" sz="2400" b="0" i="0" dirty="0">
                <a:solidFill>
                  <a:schemeClr val="tx1">
                    <a:lumMod val="85000"/>
                    <a:lumOff val="15000"/>
                  </a:schemeClr>
                </a:solidFill>
                <a:latin typeface="Georgia"/>
                <a:ea typeface="Georgia"/>
                <a:cs typeface="Georgia"/>
                <a:sym typeface="Georgia"/>
              </a:rPr>
              <a:t>Colour detection is the process of detecting the name of any colour.</a:t>
            </a:r>
            <a:endParaRPr dirty="0">
              <a:solidFill>
                <a:schemeClr val="tx1">
                  <a:lumMod val="85000"/>
                  <a:lumOff val="15000"/>
                </a:schemeClr>
              </a:solidFill>
            </a:endParaRPr>
          </a:p>
          <a:p>
            <a:pPr algn="just">
              <a:lnSpc>
                <a:spcPct val="90000"/>
              </a:lnSpc>
              <a:spcBef>
                <a:spcPts val="1000"/>
              </a:spcBef>
              <a:buClrTx/>
              <a:buSzPts val="2400"/>
            </a:pPr>
            <a:r>
              <a:rPr lang="en-IN" sz="2400" dirty="0">
                <a:solidFill>
                  <a:schemeClr val="tx1">
                    <a:lumMod val="85000"/>
                    <a:lumOff val="15000"/>
                  </a:schemeClr>
                </a:solidFill>
                <a:latin typeface="Georgia"/>
                <a:ea typeface="Georgia"/>
                <a:cs typeface="Georgia"/>
                <a:sym typeface="Georgia"/>
              </a:rPr>
              <a:t>F</a:t>
            </a:r>
            <a:r>
              <a:rPr lang="en-IN" sz="2400" b="0" i="0" dirty="0">
                <a:solidFill>
                  <a:schemeClr val="tx1">
                    <a:lumMod val="85000"/>
                    <a:lumOff val="15000"/>
                  </a:schemeClr>
                </a:solidFill>
                <a:latin typeface="Georgia"/>
                <a:ea typeface="Georgia"/>
                <a:cs typeface="Georgia"/>
                <a:sym typeface="Georgia"/>
              </a:rPr>
              <a:t>or humans this is an extremely easy task but for computers, it is not straightforward. </a:t>
            </a:r>
            <a:endParaRPr dirty="0">
              <a:solidFill>
                <a:schemeClr val="tx1">
                  <a:lumMod val="85000"/>
                  <a:lumOff val="15000"/>
                </a:schemeClr>
              </a:solidFill>
            </a:endParaRPr>
          </a:p>
          <a:p>
            <a:pPr algn="just">
              <a:lnSpc>
                <a:spcPct val="90000"/>
              </a:lnSpc>
              <a:spcBef>
                <a:spcPts val="1000"/>
              </a:spcBef>
              <a:buClrTx/>
              <a:buSzPts val="2400"/>
            </a:pPr>
            <a:r>
              <a:rPr lang="en-IN" sz="2400" b="0" i="0" dirty="0">
                <a:solidFill>
                  <a:schemeClr val="tx1">
                    <a:lumMod val="85000"/>
                    <a:lumOff val="15000"/>
                  </a:schemeClr>
                </a:solidFill>
                <a:latin typeface="Georgia"/>
                <a:ea typeface="Georgia"/>
                <a:cs typeface="Georgia"/>
                <a:sym typeface="Georgia"/>
              </a:rPr>
              <a:t>Human eyes and brains work together to translate light into colour. Light receptors that are present in our eyes transmit the signal to the brain. </a:t>
            </a:r>
            <a:endParaRPr dirty="0">
              <a:solidFill>
                <a:schemeClr val="tx1">
                  <a:lumMod val="85000"/>
                  <a:lumOff val="15000"/>
                </a:schemeClr>
              </a:solidFill>
            </a:endParaRPr>
          </a:p>
          <a:p>
            <a:pPr algn="just">
              <a:lnSpc>
                <a:spcPct val="90000"/>
              </a:lnSpc>
              <a:spcBef>
                <a:spcPts val="1000"/>
              </a:spcBef>
              <a:buClrTx/>
              <a:buSzPts val="2400"/>
            </a:pPr>
            <a:r>
              <a:rPr lang="en-IN" sz="2400" b="0" i="0" dirty="0">
                <a:solidFill>
                  <a:schemeClr val="tx1">
                    <a:lumMod val="85000"/>
                    <a:lumOff val="15000"/>
                  </a:schemeClr>
                </a:solidFill>
                <a:latin typeface="Georgia"/>
                <a:ea typeface="Georgia"/>
                <a:cs typeface="Georgia"/>
                <a:sym typeface="Georgia"/>
              </a:rPr>
              <a:t>Our brain then recognizes the colour. Since childhood, we have mapped certain lights with their colour names. We will be using the somewhat same strategy to detect colour names.</a:t>
            </a:r>
            <a:endParaRPr sz="2400" dirty="0">
              <a:solidFill>
                <a:schemeClr val="tx1">
                  <a:lumMod val="85000"/>
                  <a:lumOff val="15000"/>
                </a:schemeClr>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7275" y="419099"/>
            <a:ext cx="4279900" cy="942975"/>
          </a:xfrm>
        </p:spPr>
        <p:txBody>
          <a:bodyPr>
            <a:normAutofit/>
          </a:bodyPr>
          <a:lstStyle/>
          <a:p>
            <a:pPr algn="just"/>
            <a:r>
              <a:rPr lang="en-US" sz="4400" dirty="0">
                <a:solidFill>
                  <a:srgbClr val="003366"/>
                </a:solidFill>
                <a:latin typeface="Georgia" pitchFamily="18" charset="0"/>
              </a:rPr>
              <a:t>REFERENCES</a:t>
            </a:r>
            <a:endParaRPr lang="en-IN" sz="4400" dirty="0">
              <a:solidFill>
                <a:srgbClr val="003366"/>
              </a:solidFill>
              <a:latin typeface="Georgia" pitchFamily="18" charset="0"/>
            </a:endParaRPr>
          </a:p>
        </p:txBody>
      </p:sp>
      <p:sp>
        <p:nvSpPr>
          <p:cNvPr id="3" name="Text Placeholder 2"/>
          <p:cNvSpPr>
            <a:spLocks noGrp="1"/>
          </p:cNvSpPr>
          <p:nvPr>
            <p:ph idx="1"/>
          </p:nvPr>
        </p:nvSpPr>
        <p:spPr>
          <a:xfrm>
            <a:off x="992155" y="1485900"/>
            <a:ext cx="10058400" cy="3886200"/>
          </a:xfrm>
        </p:spPr>
        <p:txBody>
          <a:bodyPr>
            <a:normAutofit/>
          </a:bodyPr>
          <a:lstStyle/>
          <a:p>
            <a:r>
              <a:rPr lang="en-GB" u="sng" dirty="0">
                <a:solidFill>
                  <a:schemeClr val="tx1"/>
                </a:solidFill>
                <a:latin typeface="Georgia" panose="02040502050405020303" pitchFamily="18" charset="0"/>
                <a:ea typeface="Calibri" panose="020F0502020204030204" pitchFamily="34" charset="0"/>
              </a:rPr>
              <a:t>https://www.researchgate.net/publication/349355136_Color_Detection_of_RGB_Images_Using_Python_and_OpenCv</a:t>
            </a:r>
          </a:p>
          <a:p>
            <a:pPr marL="0" indent="0">
              <a:buNone/>
            </a:pPr>
            <a:endParaRPr lang="en-IN" dirty="0">
              <a:solidFill>
                <a:schemeClr val="tx1"/>
              </a:solidFill>
              <a:effectLst/>
              <a:latin typeface="Georgia" panose="02040502050405020303" pitchFamily="18" charset="0"/>
              <a:ea typeface="Calibri" panose="020F0502020204030204" pitchFamily="34" charset="0"/>
            </a:endParaRPr>
          </a:p>
          <a:p>
            <a:r>
              <a:rPr lang="en-GB" u="sng" dirty="0">
                <a:solidFill>
                  <a:schemeClr val="tx1"/>
                </a:solidFill>
                <a:latin typeface="Georgia" panose="02040502050405020303" pitchFamily="18" charset="0"/>
                <a:ea typeface="Calibri" panose="020F0502020204030204" pitchFamily="34" charset="0"/>
              </a:rPr>
              <a:t>https://data-flair.training/blogs/project-in-python-colour-detection/</a:t>
            </a:r>
            <a:endParaRPr lang="en-IN" dirty="0">
              <a:solidFill>
                <a:schemeClr val="tx1"/>
              </a:solidFill>
              <a:effectLst/>
              <a:latin typeface="Georgia" panose="02040502050405020303" pitchFamily="18" charset="0"/>
              <a:ea typeface="Calibri" panose="020F0502020204030204" pitchFamily="34" charset="0"/>
            </a:endParaRPr>
          </a:p>
          <a:p>
            <a:endParaRPr lang="en-IN" b="0" dirty="0">
              <a:solidFill>
                <a:schemeClr val="tx1"/>
              </a:solidFill>
              <a:latin typeface="Georgia" panose="02040502050405020303" pitchFamily="18" charset="0"/>
              <a:ea typeface="Georgia"/>
              <a:cs typeface="Georgia"/>
              <a:sym typeface="Georgia"/>
            </a:endParaRPr>
          </a:p>
          <a:p>
            <a:r>
              <a:rPr lang="en-IN" b="0" dirty="0">
                <a:solidFill>
                  <a:schemeClr val="tx1"/>
                </a:solidFill>
                <a:latin typeface="Georgia" panose="02040502050405020303" pitchFamily="18" charset="0"/>
                <a:ea typeface="Georgia"/>
                <a:cs typeface="Georgia"/>
                <a:sym typeface="Georgia"/>
              </a:rPr>
              <a:t>https://ieeexplore.ieee.org/document/9076168</a:t>
            </a:r>
          </a:p>
          <a:p>
            <a:endParaRPr lang="en-IN" dirty="0">
              <a:solidFill>
                <a:schemeClr val="tx1"/>
              </a:solidFill>
              <a:latin typeface="Georgia" panose="02040502050405020303" pitchFamily="18" charset="0"/>
            </a:endParaRPr>
          </a:p>
        </p:txBody>
      </p:sp>
    </p:spTree>
    <p:extLst>
      <p:ext uri="{BB962C8B-B14F-4D97-AF65-F5344CB8AC3E}">
        <p14:creationId xmlns:p14="http://schemas.microsoft.com/office/powerpoint/2010/main" val="2235637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graphicFrame>
        <p:nvGraphicFramePr>
          <p:cNvPr id="173" name="Google Shape;173;p23"/>
          <p:cNvGraphicFramePr/>
          <p:nvPr>
            <p:extLst>
              <p:ext uri="{D42A27DB-BD31-4B8C-83A1-F6EECF244321}">
                <p14:modId xmlns:p14="http://schemas.microsoft.com/office/powerpoint/2010/main" val="2276328843"/>
              </p:ext>
            </p:extLst>
          </p:nvPr>
        </p:nvGraphicFramePr>
        <p:xfrm>
          <a:off x="685812" y="1713620"/>
          <a:ext cx="10820375" cy="3850670"/>
        </p:xfrm>
        <a:graphic>
          <a:graphicData uri="http://schemas.openxmlformats.org/drawingml/2006/table">
            <a:tbl>
              <a:tblPr firstRow="1" bandRow="1">
                <a:tableStyleId>{93AB864A-3901-497C-8303-4741B41C1DA0}</a:tableStyleId>
              </a:tblPr>
              <a:tblGrid>
                <a:gridCol w="2164075">
                  <a:extLst>
                    <a:ext uri="{9D8B030D-6E8A-4147-A177-3AD203B41FA5}">
                      <a16:colId xmlns:a16="http://schemas.microsoft.com/office/drawing/2014/main" val="20000"/>
                    </a:ext>
                  </a:extLst>
                </a:gridCol>
                <a:gridCol w="2164075">
                  <a:extLst>
                    <a:ext uri="{9D8B030D-6E8A-4147-A177-3AD203B41FA5}">
                      <a16:colId xmlns:a16="http://schemas.microsoft.com/office/drawing/2014/main" val="20001"/>
                    </a:ext>
                  </a:extLst>
                </a:gridCol>
                <a:gridCol w="2164075">
                  <a:extLst>
                    <a:ext uri="{9D8B030D-6E8A-4147-A177-3AD203B41FA5}">
                      <a16:colId xmlns:a16="http://schemas.microsoft.com/office/drawing/2014/main" val="20002"/>
                    </a:ext>
                  </a:extLst>
                </a:gridCol>
                <a:gridCol w="2164075">
                  <a:extLst>
                    <a:ext uri="{9D8B030D-6E8A-4147-A177-3AD203B41FA5}">
                      <a16:colId xmlns:a16="http://schemas.microsoft.com/office/drawing/2014/main" val="20003"/>
                    </a:ext>
                  </a:extLst>
                </a:gridCol>
                <a:gridCol w="2164075">
                  <a:extLst>
                    <a:ext uri="{9D8B030D-6E8A-4147-A177-3AD203B41FA5}">
                      <a16:colId xmlns:a16="http://schemas.microsoft.com/office/drawing/2014/main" val="20004"/>
                    </a:ext>
                  </a:extLst>
                </a:gridCol>
              </a:tblGrid>
              <a:tr h="370850">
                <a:tc>
                  <a:txBody>
                    <a:bodyPr/>
                    <a:lstStyle/>
                    <a:p>
                      <a:pPr marL="0" marR="0" lvl="0" indent="0" algn="ctr" rtl="0">
                        <a:spcBef>
                          <a:spcPts val="0"/>
                        </a:spcBef>
                        <a:spcAft>
                          <a:spcPts val="0"/>
                        </a:spcAft>
                        <a:buNone/>
                      </a:pPr>
                      <a:r>
                        <a:rPr lang="en-IN" sz="1800" dirty="0">
                          <a:sym typeface="Georgia"/>
                        </a:rPr>
                        <a:t>Year of publishing</a:t>
                      </a:r>
                      <a:endParaRPr sz="1800" b="1" dirty="0">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Author name    </a:t>
                      </a:r>
                      <a:endParaRPr sz="1800" b="1">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Title of the paper</a:t>
                      </a:r>
                      <a:endParaRPr sz="1800" b="1">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Merits</a:t>
                      </a:r>
                      <a:endParaRPr sz="1800" b="1">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Demerits</a:t>
                      </a:r>
                      <a:endParaRPr sz="1800" b="1">
                        <a:latin typeface="Georgia"/>
                        <a:ea typeface="Georgia"/>
                        <a:cs typeface="Georgia"/>
                        <a:sym typeface="Georgia"/>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IN" sz="1800" dirty="0">
                          <a:sym typeface="Georgia"/>
                        </a:rPr>
                        <a:t>2019</a:t>
                      </a:r>
                      <a:endParaRPr sz="1800" b="0" u="none" dirty="0">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u="none" strike="noStrike" dirty="0">
                          <a:sym typeface="Georgia"/>
                        </a:rPr>
                        <a:t>Sahar </a:t>
                      </a:r>
                      <a:r>
                        <a:rPr lang="en-IN" sz="1800" u="none" strike="noStrike" dirty="0" err="1">
                          <a:sym typeface="Georgia"/>
                        </a:rPr>
                        <a:t>Sabbaghi</a:t>
                      </a:r>
                      <a:r>
                        <a:rPr lang="en-IN" sz="1800" u="none" strike="noStrike" dirty="0">
                          <a:sym typeface="Georgia"/>
                        </a:rPr>
                        <a:t> </a:t>
                      </a:r>
                      <a:r>
                        <a:rPr lang="en-IN" sz="1800" u="none" strike="noStrike" dirty="0" err="1">
                          <a:sym typeface="Georgia"/>
                        </a:rPr>
                        <a:t>Mahmouei</a:t>
                      </a:r>
                      <a:r>
                        <a:rPr lang="en-IN" sz="1800" u="none" strike="noStrike" dirty="0">
                          <a:sym typeface="Georgia"/>
                        </a:rPr>
                        <a:t> , Mohammad </a:t>
                      </a:r>
                      <a:r>
                        <a:rPr lang="en-IN" sz="1800" u="none" strike="noStrike" dirty="0" err="1">
                          <a:sym typeface="Georgia"/>
                        </a:rPr>
                        <a:t>Aldeen,William</a:t>
                      </a:r>
                      <a:r>
                        <a:rPr lang="en-IN" sz="1800" u="none" strike="noStrike" dirty="0">
                          <a:sym typeface="Georgia"/>
                        </a:rPr>
                        <a:t> </a:t>
                      </a:r>
                      <a:r>
                        <a:rPr lang="en-IN" sz="1800" u="none" strike="noStrike" dirty="0" err="1">
                          <a:sym typeface="Georgia"/>
                        </a:rPr>
                        <a:t>V.Stoecker</a:t>
                      </a:r>
                      <a:r>
                        <a:rPr lang="en-IN" sz="1800" u="none" strike="noStrike" dirty="0">
                          <a:sym typeface="Georgia"/>
                        </a:rPr>
                        <a:t> &amp; Rahil </a:t>
                      </a:r>
                      <a:r>
                        <a:rPr lang="en-IN" sz="1800" u="none" strike="noStrike" dirty="0" err="1">
                          <a:sym typeface="Georgia"/>
                        </a:rPr>
                        <a:t>Garnavi</a:t>
                      </a:r>
                      <a:endParaRPr sz="1800" dirty="0">
                        <a:sym typeface="Georgia"/>
                      </a:endParaRPr>
                    </a:p>
                    <a:p>
                      <a:pPr marL="0" marR="0" lvl="0" indent="0" algn="l" rtl="0">
                        <a:spcBef>
                          <a:spcPts val="0"/>
                        </a:spcBef>
                        <a:spcAft>
                          <a:spcPts val="0"/>
                        </a:spcAft>
                        <a:buNone/>
                      </a:pPr>
                      <a:br>
                        <a:rPr lang="en-IN" sz="1800" dirty="0">
                          <a:sym typeface="Georgia"/>
                        </a:rPr>
                      </a:br>
                      <a:endParaRPr sz="1800" b="0" u="none" dirty="0">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dirty="0">
                          <a:sym typeface="Georgia"/>
                        </a:rPr>
                        <a:t>Biologically Inspired </a:t>
                      </a:r>
                      <a:r>
                        <a:rPr lang="en-IN" sz="1800" dirty="0" err="1">
                          <a:sym typeface="Georgia"/>
                        </a:rPr>
                        <a:t>QuadTree</a:t>
                      </a:r>
                      <a:r>
                        <a:rPr lang="en-IN" sz="1800" dirty="0">
                          <a:sym typeface="Georgia"/>
                        </a:rPr>
                        <a:t> Color Detection in </a:t>
                      </a:r>
                      <a:r>
                        <a:rPr lang="en-IN" sz="1800" dirty="0" err="1">
                          <a:sym typeface="Georgia"/>
                        </a:rPr>
                        <a:t>Dermoscopy</a:t>
                      </a:r>
                      <a:r>
                        <a:rPr lang="en-IN" sz="1800" dirty="0">
                          <a:sym typeface="Georgia"/>
                        </a:rPr>
                        <a:t> Images of Melanoma</a:t>
                      </a:r>
                      <a:endParaRPr dirty="0"/>
                    </a:p>
                  </a:txBody>
                  <a:tcPr marL="91450" marR="91450" marT="45725" marB="45725"/>
                </a:tc>
                <a:tc>
                  <a:txBody>
                    <a:bodyPr/>
                    <a:lstStyle/>
                    <a:p>
                      <a:pPr marL="0" marR="0" lvl="0" indent="0" algn="l" rtl="0">
                        <a:spcBef>
                          <a:spcPts val="0"/>
                        </a:spcBef>
                        <a:spcAft>
                          <a:spcPts val="0"/>
                        </a:spcAft>
                        <a:buNone/>
                      </a:pPr>
                      <a:r>
                        <a:rPr lang="en-IN" sz="1800" dirty="0">
                          <a:sym typeface="Georgia"/>
                        </a:rPr>
                        <a:t>The proposed colour palette mimics human colour interpretation and detected </a:t>
                      </a:r>
                      <a:r>
                        <a:rPr lang="en-IN" sz="1800" dirty="0" err="1">
                          <a:sym typeface="Georgia"/>
                        </a:rPr>
                        <a:t>colors</a:t>
                      </a:r>
                      <a:r>
                        <a:rPr lang="en-IN" sz="1800" dirty="0">
                          <a:sym typeface="Georgia"/>
                        </a:rPr>
                        <a:t> and colour locations can be immediately applied in the clinic.</a:t>
                      </a:r>
                      <a:endParaRPr sz="1800" b="0" dirty="0">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dirty="0">
                          <a:sym typeface="Georgia"/>
                        </a:rPr>
                        <a:t>Application of the colour palette and </a:t>
                      </a:r>
                      <a:r>
                        <a:rPr lang="en-IN" sz="1800" dirty="0" err="1">
                          <a:sym typeface="Georgia"/>
                        </a:rPr>
                        <a:t>QuadTree</a:t>
                      </a:r>
                      <a:r>
                        <a:rPr lang="en-IN" sz="1800" dirty="0">
                          <a:sym typeface="Georgia"/>
                        </a:rPr>
                        <a:t> colour clustering to larger, publically available datasets is not available.</a:t>
                      </a:r>
                      <a:endParaRPr sz="1800" b="0" dirty="0">
                        <a:latin typeface="Georgia"/>
                        <a:ea typeface="Georgia"/>
                        <a:cs typeface="Georgia"/>
                        <a:sym typeface="Georgia"/>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IN" sz="1800">
                          <a:sym typeface="Georgia"/>
                        </a:rPr>
                        <a:t>LINK</a:t>
                      </a:r>
                      <a:endParaRPr sz="1800" b="0">
                        <a:latin typeface="Georgia"/>
                        <a:ea typeface="Georgia"/>
                        <a:cs typeface="Georgia"/>
                        <a:sym typeface="Georgia"/>
                      </a:endParaRPr>
                    </a:p>
                  </a:txBody>
                  <a:tcPr marL="91450" marR="91450" marT="45725" marB="45725"/>
                </a:tc>
                <a:tc gridSpan="4">
                  <a:txBody>
                    <a:bodyPr/>
                    <a:lstStyle/>
                    <a:p>
                      <a:pPr marL="0" marR="0" lvl="0" indent="0" algn="l" rtl="0">
                        <a:spcBef>
                          <a:spcPts val="0"/>
                        </a:spcBef>
                        <a:spcAft>
                          <a:spcPts val="0"/>
                        </a:spcAft>
                        <a:buNone/>
                      </a:pPr>
                      <a:r>
                        <a:rPr lang="en-IN" sz="1800" u="sng" dirty="0">
                          <a:sym typeface="Georgia"/>
                          <a:hlinkClick r:id="rId3"/>
                        </a:rPr>
                        <a:t>https://ieeexplore.ieee.org/document/8368055</a:t>
                      </a:r>
                      <a:endParaRPr sz="1800" b="0" dirty="0">
                        <a:latin typeface="Georgia"/>
                        <a:ea typeface="Georgia"/>
                        <a:cs typeface="Georgia"/>
                        <a:sym typeface="Georgia"/>
                      </a:endParaRPr>
                    </a:p>
                  </a:txBody>
                  <a:tcPr marL="91450" marR="91450" marT="45725" marB="45725"/>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bl>
          </a:graphicData>
        </a:graphic>
      </p:graphicFrame>
      <p:sp>
        <p:nvSpPr>
          <p:cNvPr id="3" name="Google Shape;167;p22">
            <a:extLst>
              <a:ext uri="{FF2B5EF4-FFF2-40B4-BE49-F238E27FC236}">
                <a16:creationId xmlns:a16="http://schemas.microsoft.com/office/drawing/2014/main" id="{1A6BB6E0-36D5-831B-E72A-2E19218B7AB8}"/>
              </a:ext>
            </a:extLst>
          </p:cNvPr>
          <p:cNvSpPr txBox="1">
            <a:spLocks noGrp="1"/>
          </p:cNvSpPr>
          <p:nvPr>
            <p:ph type="title"/>
          </p:nvPr>
        </p:nvSpPr>
        <p:spPr>
          <a:xfrm>
            <a:off x="1534303" y="181577"/>
            <a:ext cx="8610600" cy="129302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9999"/>
              </a:buClr>
              <a:buSzPts val="4000"/>
              <a:buFont typeface="Georgia"/>
              <a:buNone/>
            </a:pPr>
            <a:r>
              <a:rPr lang="en-IN" sz="4400" dirty="0">
                <a:solidFill>
                  <a:srgbClr val="002060"/>
                </a:solidFill>
                <a:latin typeface="Georgia"/>
                <a:ea typeface="Georgia"/>
                <a:cs typeface="Georgia"/>
                <a:sym typeface="Georgia"/>
              </a:rPr>
              <a:t>LITERATURE SURVEY</a:t>
            </a:r>
            <a:endParaRPr sz="4400" dirty="0">
              <a:solidFill>
                <a:srgbClr val="002060"/>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graphicFrame>
        <p:nvGraphicFramePr>
          <p:cNvPr id="183" name="Google Shape;183;p25"/>
          <p:cNvGraphicFramePr/>
          <p:nvPr>
            <p:extLst>
              <p:ext uri="{D42A27DB-BD31-4B8C-83A1-F6EECF244321}">
                <p14:modId xmlns:p14="http://schemas.microsoft.com/office/powerpoint/2010/main" val="1074883126"/>
              </p:ext>
            </p:extLst>
          </p:nvPr>
        </p:nvGraphicFramePr>
        <p:xfrm>
          <a:off x="685812" y="1640825"/>
          <a:ext cx="10820375" cy="3576350"/>
        </p:xfrm>
        <a:graphic>
          <a:graphicData uri="http://schemas.openxmlformats.org/drawingml/2006/table">
            <a:tbl>
              <a:tblPr firstRow="1" bandRow="1">
                <a:tableStyleId>{93AB864A-3901-497C-8303-4741B41C1DA0}</a:tableStyleId>
              </a:tblPr>
              <a:tblGrid>
                <a:gridCol w="2164075">
                  <a:extLst>
                    <a:ext uri="{9D8B030D-6E8A-4147-A177-3AD203B41FA5}">
                      <a16:colId xmlns:a16="http://schemas.microsoft.com/office/drawing/2014/main" val="20000"/>
                    </a:ext>
                  </a:extLst>
                </a:gridCol>
                <a:gridCol w="2164075">
                  <a:extLst>
                    <a:ext uri="{9D8B030D-6E8A-4147-A177-3AD203B41FA5}">
                      <a16:colId xmlns:a16="http://schemas.microsoft.com/office/drawing/2014/main" val="20001"/>
                    </a:ext>
                  </a:extLst>
                </a:gridCol>
                <a:gridCol w="2164075">
                  <a:extLst>
                    <a:ext uri="{9D8B030D-6E8A-4147-A177-3AD203B41FA5}">
                      <a16:colId xmlns:a16="http://schemas.microsoft.com/office/drawing/2014/main" val="20002"/>
                    </a:ext>
                  </a:extLst>
                </a:gridCol>
                <a:gridCol w="2164075">
                  <a:extLst>
                    <a:ext uri="{9D8B030D-6E8A-4147-A177-3AD203B41FA5}">
                      <a16:colId xmlns:a16="http://schemas.microsoft.com/office/drawing/2014/main" val="20003"/>
                    </a:ext>
                  </a:extLst>
                </a:gridCol>
                <a:gridCol w="2164075">
                  <a:extLst>
                    <a:ext uri="{9D8B030D-6E8A-4147-A177-3AD203B41FA5}">
                      <a16:colId xmlns:a16="http://schemas.microsoft.com/office/drawing/2014/main" val="20004"/>
                    </a:ext>
                  </a:extLst>
                </a:gridCol>
              </a:tblGrid>
              <a:tr h="370850">
                <a:tc>
                  <a:txBody>
                    <a:bodyPr/>
                    <a:lstStyle/>
                    <a:p>
                      <a:pPr marL="0" marR="0" lvl="0" indent="0" algn="ctr" rtl="0">
                        <a:spcBef>
                          <a:spcPts val="0"/>
                        </a:spcBef>
                        <a:spcAft>
                          <a:spcPts val="0"/>
                        </a:spcAft>
                        <a:buNone/>
                      </a:pPr>
                      <a:r>
                        <a:rPr lang="en-IN" sz="1800" dirty="0">
                          <a:sym typeface="Georgia"/>
                        </a:rPr>
                        <a:t>Year of publishing</a:t>
                      </a:r>
                      <a:endParaRPr sz="1800" b="1" dirty="0">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Author name    </a:t>
                      </a:r>
                      <a:endParaRPr sz="1800" b="1">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Title of the paper</a:t>
                      </a:r>
                      <a:endParaRPr sz="1800" b="1">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Merits</a:t>
                      </a:r>
                      <a:endParaRPr sz="1800" b="1">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Demerits</a:t>
                      </a:r>
                      <a:endParaRPr sz="1800" b="1">
                        <a:latin typeface="Georgia"/>
                        <a:ea typeface="Georgia"/>
                        <a:cs typeface="Georgia"/>
                        <a:sym typeface="Georgia"/>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IN" sz="1800" dirty="0">
                          <a:sym typeface="Georgia"/>
                        </a:rPr>
                        <a:t>2019 </a:t>
                      </a:r>
                      <a:endParaRPr sz="1800" b="0" u="none" dirty="0">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u="none" strike="noStrike" dirty="0" err="1">
                          <a:sym typeface="Georgia"/>
                        </a:rPr>
                        <a:t>Xiaoyang</a:t>
                      </a:r>
                      <a:r>
                        <a:rPr lang="en-IN" sz="1800" u="none" strike="noStrike" dirty="0">
                          <a:sym typeface="Georgia"/>
                        </a:rPr>
                        <a:t> Liu, Dean Zhao,</a:t>
                      </a:r>
                      <a:r>
                        <a:rPr lang="en-IN" sz="1800" dirty="0">
                          <a:sym typeface="Georgia"/>
                        </a:rPr>
                        <a:t> </a:t>
                      </a:r>
                      <a:endParaRPr dirty="0"/>
                    </a:p>
                    <a:p>
                      <a:pPr marL="0" marR="0" lvl="0" indent="0" algn="l" rtl="0">
                        <a:spcBef>
                          <a:spcPts val="0"/>
                        </a:spcBef>
                        <a:spcAft>
                          <a:spcPts val="0"/>
                        </a:spcAft>
                        <a:buNone/>
                      </a:pPr>
                      <a:r>
                        <a:rPr lang="en-IN" sz="1800" u="none" strike="noStrike" dirty="0" err="1">
                          <a:sym typeface="Georgia"/>
                        </a:rPr>
                        <a:t>Weikuan</a:t>
                      </a:r>
                      <a:r>
                        <a:rPr lang="en-IN" sz="1800" u="none" strike="noStrike" dirty="0">
                          <a:sym typeface="Georgia"/>
                        </a:rPr>
                        <a:t> Jia,</a:t>
                      </a:r>
                      <a:endParaRPr dirty="0"/>
                    </a:p>
                    <a:p>
                      <a:pPr marL="0" marR="0" lvl="0" indent="0" algn="l" rtl="0">
                        <a:spcBef>
                          <a:spcPts val="0"/>
                        </a:spcBef>
                        <a:spcAft>
                          <a:spcPts val="0"/>
                        </a:spcAft>
                        <a:buNone/>
                      </a:pPr>
                      <a:r>
                        <a:rPr lang="en-IN" sz="1800" u="none" strike="noStrike" dirty="0">
                          <a:sym typeface="Georgia"/>
                        </a:rPr>
                        <a:t>Wei Ji &amp;</a:t>
                      </a:r>
                      <a:r>
                        <a:rPr lang="en-IN" sz="1800" dirty="0">
                          <a:sym typeface="Georgia"/>
                        </a:rPr>
                        <a:t> </a:t>
                      </a:r>
                      <a:r>
                        <a:rPr lang="en-IN" sz="1800" u="none" strike="noStrike" dirty="0" err="1">
                          <a:sym typeface="Georgia"/>
                        </a:rPr>
                        <a:t>Yueping</a:t>
                      </a:r>
                      <a:r>
                        <a:rPr lang="en-IN" sz="1800" u="none" strike="noStrike" dirty="0">
                          <a:sym typeface="Georgia"/>
                        </a:rPr>
                        <a:t> Sun</a:t>
                      </a:r>
                      <a:br>
                        <a:rPr lang="en-IN" sz="1800" dirty="0">
                          <a:sym typeface="Georgia"/>
                        </a:rPr>
                      </a:br>
                      <a:endParaRPr sz="1800" b="0" u="none" dirty="0">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dirty="0">
                          <a:sym typeface="Georgia"/>
                        </a:rPr>
                        <a:t>A Detection Method for Apple Fruits Based on Color and Shape Features</a:t>
                      </a:r>
                      <a:endParaRPr sz="1800" b="0" i="0" dirty="0">
                        <a:solidFill>
                          <a:schemeClr val="dk1"/>
                        </a:solidFill>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dirty="0">
                          <a:sym typeface="Georgia"/>
                        </a:rPr>
                        <a:t>The proposed method combines the colour feature and shape feature to detect fruits and can improve the accuracy of fruit detection. </a:t>
                      </a:r>
                      <a:endParaRPr sz="1800" b="0" dirty="0">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dirty="0">
                          <a:sym typeface="Georgia"/>
                        </a:rPr>
                        <a:t>Pixel-wise segmentation is more precision than detection </a:t>
                      </a:r>
                      <a:r>
                        <a:rPr lang="en-IN" sz="1800" dirty="0" err="1">
                          <a:sym typeface="Georgia"/>
                        </a:rPr>
                        <a:t>boxes.But</a:t>
                      </a:r>
                      <a:r>
                        <a:rPr lang="en-IN" sz="1800" dirty="0">
                          <a:sym typeface="Georgia"/>
                        </a:rPr>
                        <a:t> , the system just detects fruits by rectangle boxes.</a:t>
                      </a:r>
                      <a:endParaRPr sz="1800" b="0" dirty="0">
                        <a:latin typeface="Georgia"/>
                        <a:ea typeface="Georgia"/>
                        <a:cs typeface="Georgia"/>
                        <a:sym typeface="Georgia"/>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IN" sz="1800">
                          <a:sym typeface="Georgia"/>
                        </a:rPr>
                        <a:t>LINK</a:t>
                      </a:r>
                      <a:endParaRPr sz="1800" b="0">
                        <a:latin typeface="Georgia"/>
                        <a:ea typeface="Georgia"/>
                        <a:cs typeface="Georgia"/>
                        <a:sym typeface="Georgia"/>
                      </a:endParaRPr>
                    </a:p>
                  </a:txBody>
                  <a:tcPr marL="91450" marR="91450" marT="45725" marB="45725"/>
                </a:tc>
                <a:tc gridSpan="4">
                  <a:txBody>
                    <a:bodyPr/>
                    <a:lstStyle/>
                    <a:p>
                      <a:pPr marL="0" marR="0" lvl="0" indent="0" algn="l" rtl="0">
                        <a:spcBef>
                          <a:spcPts val="0"/>
                        </a:spcBef>
                        <a:spcAft>
                          <a:spcPts val="0"/>
                        </a:spcAft>
                        <a:buNone/>
                      </a:pPr>
                      <a:r>
                        <a:rPr lang="en-IN" sz="1800" u="sng" dirty="0">
                          <a:sym typeface="Georgia"/>
                          <a:hlinkClick r:id="rId3"/>
                        </a:rPr>
                        <a:t>https://ieeexplore.ieee.org/document/8720218</a:t>
                      </a:r>
                      <a:endParaRPr sz="1800" b="0" dirty="0">
                        <a:latin typeface="Georgia"/>
                        <a:ea typeface="Georgia"/>
                        <a:cs typeface="Georgia"/>
                        <a:sym typeface="Georgia"/>
                      </a:endParaRPr>
                    </a:p>
                  </a:txBody>
                  <a:tcPr marL="91450" marR="91450" marT="45725" marB="45725"/>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graphicFrame>
        <p:nvGraphicFramePr>
          <p:cNvPr id="168" name="Google Shape;168;p22"/>
          <p:cNvGraphicFramePr/>
          <p:nvPr>
            <p:extLst>
              <p:ext uri="{D42A27DB-BD31-4B8C-83A1-F6EECF244321}">
                <p14:modId xmlns:p14="http://schemas.microsoft.com/office/powerpoint/2010/main" val="3806862728"/>
              </p:ext>
            </p:extLst>
          </p:nvPr>
        </p:nvGraphicFramePr>
        <p:xfrm>
          <a:off x="573844" y="1072042"/>
          <a:ext cx="10820375" cy="4942870"/>
        </p:xfrm>
        <a:graphic>
          <a:graphicData uri="http://schemas.openxmlformats.org/drawingml/2006/table">
            <a:tbl>
              <a:tblPr firstRow="1" bandRow="1">
                <a:noFill/>
                <a:tableStyleId>{93AB864A-3901-497C-8303-4741B41C1DA0}</a:tableStyleId>
              </a:tblPr>
              <a:tblGrid>
                <a:gridCol w="1590869">
                  <a:extLst>
                    <a:ext uri="{9D8B030D-6E8A-4147-A177-3AD203B41FA5}">
                      <a16:colId xmlns:a16="http://schemas.microsoft.com/office/drawing/2014/main" val="20000"/>
                    </a:ext>
                  </a:extLst>
                </a:gridCol>
                <a:gridCol w="2323323">
                  <a:extLst>
                    <a:ext uri="{9D8B030D-6E8A-4147-A177-3AD203B41FA5}">
                      <a16:colId xmlns:a16="http://schemas.microsoft.com/office/drawing/2014/main" val="20001"/>
                    </a:ext>
                  </a:extLst>
                </a:gridCol>
                <a:gridCol w="2174032">
                  <a:extLst>
                    <a:ext uri="{9D8B030D-6E8A-4147-A177-3AD203B41FA5}">
                      <a16:colId xmlns:a16="http://schemas.microsoft.com/office/drawing/2014/main" val="20002"/>
                    </a:ext>
                  </a:extLst>
                </a:gridCol>
                <a:gridCol w="2568076">
                  <a:extLst>
                    <a:ext uri="{9D8B030D-6E8A-4147-A177-3AD203B41FA5}">
                      <a16:colId xmlns:a16="http://schemas.microsoft.com/office/drawing/2014/main" val="20003"/>
                    </a:ext>
                  </a:extLst>
                </a:gridCol>
                <a:gridCol w="2164075">
                  <a:extLst>
                    <a:ext uri="{9D8B030D-6E8A-4147-A177-3AD203B41FA5}">
                      <a16:colId xmlns:a16="http://schemas.microsoft.com/office/drawing/2014/main" val="20004"/>
                    </a:ext>
                  </a:extLst>
                </a:gridCol>
              </a:tblGrid>
              <a:tr h="370850">
                <a:tc>
                  <a:txBody>
                    <a:bodyPr/>
                    <a:lstStyle/>
                    <a:p>
                      <a:pPr marL="0" marR="0" lvl="0" indent="0" algn="ctr" rtl="0">
                        <a:spcBef>
                          <a:spcPts val="0"/>
                        </a:spcBef>
                        <a:spcAft>
                          <a:spcPts val="0"/>
                        </a:spcAft>
                        <a:buNone/>
                      </a:pPr>
                      <a:r>
                        <a:rPr lang="en-IN" sz="1800" b="1" u="none" strike="noStrike" cap="none" dirty="0">
                          <a:latin typeface="Century Gothic" panose="020B0502020202020204" pitchFamily="34" charset="0"/>
                          <a:ea typeface="Georgia"/>
                          <a:cs typeface="Georgia"/>
                          <a:sym typeface="Georgia"/>
                        </a:rPr>
                        <a:t>Year of publishing</a:t>
                      </a:r>
                      <a:endParaRPr dirty="0">
                        <a:latin typeface="Century Gothic" panose="020B0502020202020204" pitchFamily="34" charset="0"/>
                      </a:endParaRPr>
                    </a:p>
                  </a:txBody>
                  <a:tcPr marL="91450" marR="91450" marT="45725" marB="45725"/>
                </a:tc>
                <a:tc>
                  <a:txBody>
                    <a:bodyPr/>
                    <a:lstStyle/>
                    <a:p>
                      <a:pPr marL="0" marR="0" lvl="0" indent="0" algn="ctr" rtl="0">
                        <a:spcBef>
                          <a:spcPts val="0"/>
                        </a:spcBef>
                        <a:spcAft>
                          <a:spcPts val="0"/>
                        </a:spcAft>
                        <a:buNone/>
                      </a:pPr>
                      <a:r>
                        <a:rPr lang="en-IN" sz="1800" b="1" u="none" strike="noStrike" cap="none" dirty="0">
                          <a:latin typeface="Century Gothic" panose="020B0502020202020204" pitchFamily="34" charset="0"/>
                          <a:ea typeface="Georgia"/>
                          <a:cs typeface="Georgia"/>
                          <a:sym typeface="Georgia"/>
                        </a:rPr>
                        <a:t>Author name    </a:t>
                      </a:r>
                      <a:endParaRPr dirty="0">
                        <a:latin typeface="Century Gothic" panose="020B0502020202020204" pitchFamily="34" charset="0"/>
                      </a:endParaRPr>
                    </a:p>
                  </a:txBody>
                  <a:tcPr marL="91450" marR="91450" marT="45725" marB="45725"/>
                </a:tc>
                <a:tc>
                  <a:txBody>
                    <a:bodyPr/>
                    <a:lstStyle/>
                    <a:p>
                      <a:pPr marL="0" marR="0" lvl="0" indent="0" algn="ctr" rtl="0">
                        <a:spcBef>
                          <a:spcPts val="0"/>
                        </a:spcBef>
                        <a:spcAft>
                          <a:spcPts val="0"/>
                        </a:spcAft>
                        <a:buNone/>
                      </a:pPr>
                      <a:r>
                        <a:rPr lang="en-IN" sz="1800" b="1" u="none" strike="noStrike" cap="none" dirty="0">
                          <a:latin typeface="Century Gothic" panose="020B0502020202020204" pitchFamily="34" charset="0"/>
                          <a:ea typeface="Georgia"/>
                          <a:cs typeface="Georgia"/>
                          <a:sym typeface="Georgia"/>
                        </a:rPr>
                        <a:t>Title of the paper</a:t>
                      </a:r>
                      <a:endParaRPr dirty="0">
                        <a:latin typeface="Century Gothic" panose="020B0502020202020204" pitchFamily="34" charset="0"/>
                      </a:endParaRPr>
                    </a:p>
                  </a:txBody>
                  <a:tcPr marL="91450" marR="91450" marT="45725" marB="45725"/>
                </a:tc>
                <a:tc>
                  <a:txBody>
                    <a:bodyPr/>
                    <a:lstStyle/>
                    <a:p>
                      <a:pPr marL="0" marR="0" lvl="0" indent="0" algn="ctr" rtl="0">
                        <a:spcBef>
                          <a:spcPts val="0"/>
                        </a:spcBef>
                        <a:spcAft>
                          <a:spcPts val="0"/>
                        </a:spcAft>
                        <a:buNone/>
                      </a:pPr>
                      <a:r>
                        <a:rPr lang="en-IN" sz="1800" b="1" u="none" strike="noStrike" cap="none" dirty="0">
                          <a:latin typeface="Century Gothic" panose="020B0502020202020204" pitchFamily="34" charset="0"/>
                          <a:ea typeface="Georgia"/>
                          <a:cs typeface="Georgia"/>
                          <a:sym typeface="Georgia"/>
                        </a:rPr>
                        <a:t>Merits</a:t>
                      </a:r>
                      <a:endParaRPr dirty="0">
                        <a:latin typeface="Century Gothic" panose="020B0502020202020204" pitchFamily="34" charset="0"/>
                      </a:endParaRPr>
                    </a:p>
                  </a:txBody>
                  <a:tcPr marL="91450" marR="91450" marT="45725" marB="45725"/>
                </a:tc>
                <a:tc>
                  <a:txBody>
                    <a:bodyPr/>
                    <a:lstStyle/>
                    <a:p>
                      <a:pPr marL="0" marR="0" lvl="0" indent="0" algn="ctr" rtl="0">
                        <a:spcBef>
                          <a:spcPts val="0"/>
                        </a:spcBef>
                        <a:spcAft>
                          <a:spcPts val="0"/>
                        </a:spcAft>
                        <a:buNone/>
                      </a:pPr>
                      <a:r>
                        <a:rPr lang="en-IN" sz="1800" b="1" u="none" strike="noStrike" cap="none" dirty="0">
                          <a:latin typeface="Century Gothic" panose="020B0502020202020204" pitchFamily="34" charset="0"/>
                          <a:ea typeface="Georgia"/>
                          <a:cs typeface="Georgia"/>
                          <a:sym typeface="Georgia"/>
                        </a:rPr>
                        <a:t>Demerits</a:t>
                      </a:r>
                      <a:endParaRPr dirty="0">
                        <a:latin typeface="Century Gothic" panose="020B0502020202020204" pitchFamily="34" charset="0"/>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IN" sz="1800" b="0" i="0" u="none" strike="noStrike" cap="none" dirty="0">
                          <a:solidFill>
                            <a:schemeClr val="dk1"/>
                          </a:solidFill>
                          <a:latin typeface="Century Gothic" panose="020B0502020202020204" pitchFamily="34" charset="0"/>
                          <a:ea typeface="Georgia"/>
                          <a:cs typeface="Georgia"/>
                          <a:sym typeface="Georgia"/>
                        </a:rPr>
                        <a:t>2020</a:t>
                      </a:r>
                      <a:endParaRPr sz="1800" b="0" u="none" dirty="0">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b="0" i="0" u="none" strike="noStrike" kern="1200" dirty="0" err="1">
                          <a:solidFill>
                            <a:schemeClr val="dk1"/>
                          </a:solidFill>
                          <a:effectLst/>
                          <a:latin typeface="Century Gothic" panose="020B0502020202020204" pitchFamily="34" charset="0"/>
                          <a:ea typeface="Century Gothic"/>
                          <a:cs typeface="Century Gothic"/>
                        </a:rPr>
                        <a:t>Dongyun</a:t>
                      </a:r>
                      <a:r>
                        <a:rPr lang="en-IN" sz="1800" b="0" i="0" u="none" strike="noStrike" kern="1200" dirty="0">
                          <a:solidFill>
                            <a:schemeClr val="dk1"/>
                          </a:solidFill>
                          <a:effectLst/>
                          <a:latin typeface="Century Gothic" panose="020B0502020202020204" pitchFamily="34" charset="0"/>
                          <a:ea typeface="Century Gothic"/>
                          <a:cs typeface="Century Gothic"/>
                        </a:rPr>
                        <a:t> Wang, Jiawei Yin,</a:t>
                      </a:r>
                      <a:r>
                        <a:rPr lang="en-IN" sz="1800" b="0" i="0" kern="1200" dirty="0">
                          <a:solidFill>
                            <a:schemeClr val="dk1"/>
                          </a:solidFill>
                          <a:effectLst/>
                          <a:latin typeface="Century Gothic" panose="020B0502020202020204" pitchFamily="34" charset="0"/>
                          <a:ea typeface="Century Gothic"/>
                          <a:cs typeface="Century Gothic"/>
                        </a:rPr>
                        <a:t> </a:t>
                      </a:r>
                      <a:r>
                        <a:rPr lang="en-IN" sz="1800" b="0" i="0" u="none" strike="noStrike" kern="1200" dirty="0">
                          <a:solidFill>
                            <a:schemeClr val="dk1"/>
                          </a:solidFill>
                          <a:effectLst/>
                          <a:latin typeface="Century Gothic" panose="020B0502020202020204" pitchFamily="34" charset="0"/>
                          <a:ea typeface="Century Gothic"/>
                          <a:cs typeface="Century Gothic"/>
                        </a:rPr>
                        <a:t>Chu Tang,</a:t>
                      </a:r>
                      <a:r>
                        <a:rPr lang="en-IN" sz="1800" b="0" i="0" kern="1200" dirty="0">
                          <a:solidFill>
                            <a:schemeClr val="dk1"/>
                          </a:solidFill>
                          <a:effectLst/>
                          <a:latin typeface="Century Gothic" panose="020B0502020202020204" pitchFamily="34" charset="0"/>
                          <a:ea typeface="Century Gothic"/>
                          <a:cs typeface="Century Gothic"/>
                        </a:rPr>
                        <a:t> </a:t>
                      </a:r>
                      <a:r>
                        <a:rPr lang="en-IN" sz="1800" b="0" i="0" u="none" strike="noStrike" kern="1200" dirty="0" err="1">
                          <a:solidFill>
                            <a:schemeClr val="dk1"/>
                          </a:solidFill>
                          <a:effectLst/>
                          <a:latin typeface="Century Gothic" panose="020B0502020202020204" pitchFamily="34" charset="0"/>
                          <a:ea typeface="Century Gothic"/>
                          <a:cs typeface="Century Gothic"/>
                        </a:rPr>
                        <a:t>Xiaojun</a:t>
                      </a:r>
                      <a:r>
                        <a:rPr lang="en-IN" sz="1800" b="0" i="0" u="none" strike="noStrike" kern="1200" dirty="0">
                          <a:solidFill>
                            <a:schemeClr val="dk1"/>
                          </a:solidFill>
                          <a:effectLst/>
                          <a:latin typeface="Century Gothic" panose="020B0502020202020204" pitchFamily="34" charset="0"/>
                          <a:ea typeface="Century Gothic"/>
                          <a:cs typeface="Century Gothic"/>
                        </a:rPr>
                        <a:t> Cheng,</a:t>
                      </a:r>
                      <a:r>
                        <a:rPr lang="en-IN" sz="1800" b="0" i="0" kern="1200" dirty="0">
                          <a:solidFill>
                            <a:schemeClr val="dk1"/>
                          </a:solidFill>
                          <a:effectLst/>
                          <a:latin typeface="Century Gothic" panose="020B0502020202020204" pitchFamily="34" charset="0"/>
                          <a:ea typeface="Century Gothic"/>
                          <a:cs typeface="Century Gothic"/>
                        </a:rPr>
                        <a:t> </a:t>
                      </a:r>
                      <a:r>
                        <a:rPr lang="en-IN" sz="1800" b="0" i="0" u="none" strike="noStrike" kern="1200" dirty="0" err="1">
                          <a:solidFill>
                            <a:schemeClr val="dk1"/>
                          </a:solidFill>
                          <a:effectLst/>
                          <a:latin typeface="Century Gothic" panose="020B0502020202020204" pitchFamily="34" charset="0"/>
                          <a:ea typeface="Century Gothic"/>
                          <a:cs typeface="Century Gothic"/>
                        </a:rPr>
                        <a:t>Binzhao</a:t>
                      </a:r>
                      <a:r>
                        <a:rPr lang="en-IN" sz="1800" b="0" i="0" u="none" strike="noStrike" kern="1200" dirty="0">
                          <a:solidFill>
                            <a:schemeClr val="dk1"/>
                          </a:solidFill>
                          <a:effectLst/>
                          <a:latin typeface="Century Gothic" panose="020B0502020202020204" pitchFamily="34" charset="0"/>
                          <a:ea typeface="Century Gothic"/>
                          <a:cs typeface="Century Gothic"/>
                        </a:rPr>
                        <a:t> Ge</a:t>
                      </a:r>
                      <a:endParaRPr sz="1800" b="0" u="none" dirty="0">
                        <a:latin typeface="Century Gothic" panose="020B0502020202020204" pitchFamily="34" charset="0"/>
                        <a:ea typeface="Georgia"/>
                        <a:cs typeface="Georgia"/>
                        <a:sym typeface="Georgia"/>
                      </a:endParaRPr>
                    </a:p>
                  </a:txBody>
                  <a:tcPr marL="91450" marR="91450" marT="45725" marB="45725"/>
                </a:tc>
                <a:tc>
                  <a:txBody>
                    <a:bodyPr/>
                    <a:lstStyle/>
                    <a:p>
                      <a:r>
                        <a:rPr lang="en-US" sz="1800" b="0" i="0" kern="1200" dirty="0">
                          <a:solidFill>
                            <a:schemeClr val="dk1"/>
                          </a:solidFill>
                          <a:effectLst/>
                          <a:latin typeface="Century Gothic" panose="020B0502020202020204" pitchFamily="34" charset="0"/>
                          <a:ea typeface="Century Gothic"/>
                          <a:cs typeface="Century Gothic"/>
                        </a:rPr>
                        <a:t>Color Edge Detection Using the Normalization Anisotropic Gaussian Kernel and Multichannel Fusion</a:t>
                      </a:r>
                    </a:p>
                  </a:txBody>
                  <a:tcPr marL="91450" marR="91450" marT="45725" marB="45725"/>
                </a:tc>
                <a:tc>
                  <a:txBody>
                    <a:bodyPr/>
                    <a:lstStyle/>
                    <a:p>
                      <a:pPr marL="0" marR="0" lvl="0" indent="0" algn="l" rtl="0">
                        <a:spcBef>
                          <a:spcPts val="0"/>
                        </a:spcBef>
                        <a:spcAft>
                          <a:spcPts val="0"/>
                        </a:spcAft>
                        <a:buNone/>
                      </a:pPr>
                      <a:r>
                        <a:rPr lang="en-US" sz="1800" b="0" i="0" kern="1200" dirty="0">
                          <a:solidFill>
                            <a:schemeClr val="dk1"/>
                          </a:solidFill>
                          <a:effectLst/>
                          <a:latin typeface="Century Gothic" panose="020B0502020202020204" pitchFamily="34" charset="0"/>
                          <a:ea typeface="Century Gothic"/>
                          <a:cs typeface="Century Gothic"/>
                        </a:rPr>
                        <a:t>A new edge detector is proposed based on normalizing the Anisotropic Gaussian Kernel and Multi-channel Gradient Derivative Matrix Fusion for detecting the edge of color natural scene images is more efficient in the performance of noise robustness.</a:t>
                      </a:r>
                      <a:endParaRPr lang="en-US" sz="1800" b="0" dirty="0">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US" sz="1800" b="0" i="0" kern="1200" dirty="0">
                          <a:solidFill>
                            <a:schemeClr val="dk1"/>
                          </a:solidFill>
                          <a:effectLst/>
                          <a:latin typeface="Century Gothic" panose="020B0502020202020204" pitchFamily="34" charset="0"/>
                          <a:ea typeface="Century Gothic"/>
                          <a:cs typeface="Century Gothic"/>
                        </a:rPr>
                        <a:t>It is not focused on extracting the appearance defects in color natural scene images based on the edge detection algorithm proposed in this paper.</a:t>
                      </a:r>
                      <a:endParaRPr sz="1800" b="0" dirty="0">
                        <a:latin typeface="Century Gothic" panose="020B0502020202020204" pitchFamily="34" charset="0"/>
                        <a:ea typeface="Georgia"/>
                        <a:cs typeface="Georgia"/>
                        <a:sym typeface="Georgia"/>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IN" sz="1800" b="0" dirty="0">
                          <a:latin typeface="Century Gothic" panose="020B0502020202020204" pitchFamily="34" charset="0"/>
                          <a:ea typeface="Georgia"/>
                          <a:cs typeface="Georgia"/>
                          <a:sym typeface="Georgia"/>
                        </a:rPr>
                        <a:t>LINK</a:t>
                      </a:r>
                      <a:endParaRPr dirty="0">
                        <a:latin typeface="Century Gothic" panose="020B0502020202020204" pitchFamily="34" charset="0"/>
                      </a:endParaRPr>
                    </a:p>
                  </a:txBody>
                  <a:tcPr marL="91450" marR="91450" marT="45725" marB="45725">
                    <a:lnL w="12700" cap="flat" cmpd="sng">
                      <a:solidFill>
                        <a:schemeClr val="lt1"/>
                      </a:solidFill>
                      <a:prstDash val="solid"/>
                      <a:round/>
                      <a:headEnd type="none" w="sm" len="sm"/>
                      <a:tailEnd type="none" w="sm" len="sm"/>
                    </a:lnL>
                  </a:tcPr>
                </a:tc>
                <a:tc gridSpan="4">
                  <a:txBody>
                    <a:bodyPr/>
                    <a:lstStyle/>
                    <a:p>
                      <a:pPr marL="0" marR="0" lvl="0" indent="0" algn="l" rtl="0">
                        <a:spcBef>
                          <a:spcPts val="0"/>
                        </a:spcBef>
                        <a:spcAft>
                          <a:spcPts val="0"/>
                        </a:spcAft>
                        <a:buNone/>
                      </a:pPr>
                      <a:r>
                        <a:rPr lang="en-IN" sz="1800" u="sng" dirty="0">
                          <a:solidFill>
                            <a:schemeClr val="hlink"/>
                          </a:solidFill>
                          <a:latin typeface="Century Gothic" panose="020B0502020202020204" pitchFamily="34" charset="0"/>
                          <a:ea typeface="Georgia"/>
                          <a:cs typeface="Georgia"/>
                          <a:sym typeface="Georgia"/>
                        </a:rPr>
                        <a:t>https://ieeexplore.ieee.org/document/9292969</a:t>
                      </a:r>
                      <a:endParaRPr dirty="0">
                        <a:latin typeface="Century Gothic" panose="020B0502020202020204" pitchFamily="34" charset="0"/>
                      </a:endParaRPr>
                    </a:p>
                  </a:txBody>
                  <a:tcPr marL="91450" marR="91450" marT="45725" marB="45725"/>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oogle Shape;183;p25">
            <a:extLst>
              <a:ext uri="{FF2B5EF4-FFF2-40B4-BE49-F238E27FC236}">
                <a16:creationId xmlns:a16="http://schemas.microsoft.com/office/drawing/2014/main" id="{A0C6236D-516F-997D-09BF-322DD57E77B3}"/>
              </a:ext>
            </a:extLst>
          </p:cNvPr>
          <p:cNvGraphicFramePr/>
          <p:nvPr>
            <p:extLst>
              <p:ext uri="{D42A27DB-BD31-4B8C-83A1-F6EECF244321}">
                <p14:modId xmlns:p14="http://schemas.microsoft.com/office/powerpoint/2010/main" val="1966338255"/>
              </p:ext>
            </p:extLst>
          </p:nvPr>
        </p:nvGraphicFramePr>
        <p:xfrm>
          <a:off x="751126" y="1211632"/>
          <a:ext cx="10820375" cy="4668550"/>
        </p:xfrm>
        <a:graphic>
          <a:graphicData uri="http://schemas.openxmlformats.org/drawingml/2006/table">
            <a:tbl>
              <a:tblPr firstRow="1" bandRow="1">
                <a:tableStyleId>{93AB864A-3901-497C-8303-4741B41C1DA0}</a:tableStyleId>
              </a:tblPr>
              <a:tblGrid>
                <a:gridCol w="1460229">
                  <a:extLst>
                    <a:ext uri="{9D8B030D-6E8A-4147-A177-3AD203B41FA5}">
                      <a16:colId xmlns:a16="http://schemas.microsoft.com/office/drawing/2014/main" val="20000"/>
                    </a:ext>
                  </a:extLst>
                </a:gridCol>
                <a:gridCol w="1959429">
                  <a:extLst>
                    <a:ext uri="{9D8B030D-6E8A-4147-A177-3AD203B41FA5}">
                      <a16:colId xmlns:a16="http://schemas.microsoft.com/office/drawing/2014/main" val="20001"/>
                    </a:ext>
                  </a:extLst>
                </a:gridCol>
                <a:gridCol w="2155371">
                  <a:extLst>
                    <a:ext uri="{9D8B030D-6E8A-4147-A177-3AD203B41FA5}">
                      <a16:colId xmlns:a16="http://schemas.microsoft.com/office/drawing/2014/main" val="20002"/>
                    </a:ext>
                  </a:extLst>
                </a:gridCol>
                <a:gridCol w="2407298">
                  <a:extLst>
                    <a:ext uri="{9D8B030D-6E8A-4147-A177-3AD203B41FA5}">
                      <a16:colId xmlns:a16="http://schemas.microsoft.com/office/drawing/2014/main" val="20003"/>
                    </a:ext>
                  </a:extLst>
                </a:gridCol>
                <a:gridCol w="2838048">
                  <a:extLst>
                    <a:ext uri="{9D8B030D-6E8A-4147-A177-3AD203B41FA5}">
                      <a16:colId xmlns:a16="http://schemas.microsoft.com/office/drawing/2014/main" val="20004"/>
                    </a:ext>
                  </a:extLst>
                </a:gridCol>
              </a:tblGrid>
              <a:tr h="248189">
                <a:tc>
                  <a:txBody>
                    <a:bodyPr/>
                    <a:lstStyle/>
                    <a:p>
                      <a:pPr marL="0" marR="0" lvl="0" indent="0" algn="ctr" rtl="0">
                        <a:spcBef>
                          <a:spcPts val="0"/>
                        </a:spcBef>
                        <a:spcAft>
                          <a:spcPts val="0"/>
                        </a:spcAft>
                        <a:buNone/>
                      </a:pPr>
                      <a:r>
                        <a:rPr lang="en-IN" sz="1800" dirty="0">
                          <a:sym typeface="Georgia"/>
                        </a:rPr>
                        <a:t>Year of publishing</a:t>
                      </a:r>
                      <a:endParaRPr sz="1800" b="1" dirty="0">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Author name    </a:t>
                      </a:r>
                      <a:endParaRPr sz="1800" b="1">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dirty="0">
                          <a:sym typeface="Georgia"/>
                        </a:rPr>
                        <a:t>Title of the paper</a:t>
                      </a:r>
                      <a:endParaRPr sz="1800" b="1" dirty="0">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dirty="0">
                          <a:sym typeface="Georgia"/>
                        </a:rPr>
                        <a:t>Merits</a:t>
                      </a:r>
                      <a:endParaRPr sz="1800" b="1" dirty="0">
                        <a:latin typeface="Georgia"/>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a:sym typeface="Georgia"/>
                        </a:rPr>
                        <a:t>Demerits</a:t>
                      </a:r>
                      <a:endParaRPr sz="1800" b="1">
                        <a:latin typeface="Georgia"/>
                        <a:ea typeface="Georgia"/>
                        <a:cs typeface="Georgia"/>
                        <a:sym typeface="Georgia"/>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IN" sz="1800" dirty="0">
                          <a:sym typeface="Georgia"/>
                        </a:rPr>
                        <a:t>2021</a:t>
                      </a:r>
                      <a:endParaRPr sz="1800" b="0" u="none" dirty="0">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b="0" i="0" u="none" strike="noStrike" kern="1200" dirty="0">
                          <a:solidFill>
                            <a:schemeClr val="dk1"/>
                          </a:solidFill>
                          <a:effectLst/>
                          <a:latin typeface="Century Gothic"/>
                          <a:ea typeface="Century Gothic"/>
                          <a:cs typeface="Century Gothic"/>
                        </a:rPr>
                        <a:t>Uzair Aslam Bhatti,</a:t>
                      </a:r>
                      <a:r>
                        <a:rPr lang="en-IN" sz="1800" b="0" i="0" kern="1200" dirty="0">
                          <a:solidFill>
                            <a:schemeClr val="dk1"/>
                          </a:solidFill>
                          <a:effectLst/>
                          <a:latin typeface="Century Gothic"/>
                          <a:ea typeface="Century Gothic"/>
                          <a:cs typeface="Century Gothic"/>
                        </a:rPr>
                        <a:t> </a:t>
                      </a:r>
                      <a:r>
                        <a:rPr lang="en-IN" sz="1800" b="0" i="0" u="none" strike="noStrike" kern="1200" dirty="0">
                          <a:solidFill>
                            <a:schemeClr val="dk1"/>
                          </a:solidFill>
                          <a:effectLst/>
                          <a:latin typeface="Century Gothic"/>
                          <a:ea typeface="Century Gothic"/>
                          <a:cs typeface="Century Gothic"/>
                        </a:rPr>
                        <a:t>Zhou Ming-Quan,</a:t>
                      </a:r>
                      <a:r>
                        <a:rPr lang="en-IN" sz="1800" b="0" i="0" kern="1200" dirty="0">
                          <a:solidFill>
                            <a:schemeClr val="dk1"/>
                          </a:solidFill>
                          <a:effectLst/>
                          <a:latin typeface="Century Gothic"/>
                          <a:ea typeface="Century Gothic"/>
                          <a:cs typeface="Century Gothic"/>
                        </a:rPr>
                        <a:t> </a:t>
                      </a:r>
                      <a:r>
                        <a:rPr lang="en-IN" sz="1800" b="0" i="0" u="none" strike="noStrike" kern="1200" dirty="0" err="1">
                          <a:solidFill>
                            <a:schemeClr val="dk1"/>
                          </a:solidFill>
                          <a:effectLst/>
                          <a:latin typeface="Century Gothic"/>
                          <a:ea typeface="Century Gothic"/>
                          <a:cs typeface="Century Gothic"/>
                        </a:rPr>
                        <a:t>Huo</a:t>
                      </a:r>
                      <a:r>
                        <a:rPr lang="en-IN" sz="1800" b="0" i="0" u="none" strike="noStrike" kern="1200" dirty="0">
                          <a:solidFill>
                            <a:schemeClr val="dk1"/>
                          </a:solidFill>
                          <a:effectLst/>
                          <a:latin typeface="Century Gothic"/>
                          <a:ea typeface="Century Gothic"/>
                          <a:cs typeface="Century Gothic"/>
                        </a:rPr>
                        <a:t> Qing-Song,</a:t>
                      </a:r>
                      <a:r>
                        <a:rPr lang="en-IN" sz="1800" b="0" i="0" kern="1200" dirty="0">
                          <a:solidFill>
                            <a:schemeClr val="dk1"/>
                          </a:solidFill>
                          <a:effectLst/>
                          <a:latin typeface="Century Gothic"/>
                          <a:ea typeface="Century Gothic"/>
                          <a:cs typeface="Century Gothic"/>
                        </a:rPr>
                        <a:t> </a:t>
                      </a:r>
                      <a:r>
                        <a:rPr lang="en-IN" sz="1800" b="0" i="0" u="none" strike="noStrike" kern="1200" dirty="0">
                          <a:solidFill>
                            <a:schemeClr val="dk1"/>
                          </a:solidFill>
                          <a:effectLst/>
                          <a:latin typeface="Century Gothic"/>
                          <a:ea typeface="Century Gothic"/>
                          <a:cs typeface="Century Gothic"/>
                        </a:rPr>
                        <a:t>Sajid Ali,</a:t>
                      </a:r>
                      <a:r>
                        <a:rPr lang="en-IN" sz="1800" b="0" i="0" kern="1200" dirty="0">
                          <a:solidFill>
                            <a:schemeClr val="dk1"/>
                          </a:solidFill>
                          <a:effectLst/>
                          <a:latin typeface="Century Gothic"/>
                          <a:ea typeface="Century Gothic"/>
                          <a:cs typeface="Century Gothic"/>
                        </a:rPr>
                        <a:t> </a:t>
                      </a:r>
                      <a:r>
                        <a:rPr lang="en-IN" sz="1800" b="0" i="0" u="none" strike="noStrike" kern="1200" dirty="0">
                          <a:solidFill>
                            <a:schemeClr val="dk1"/>
                          </a:solidFill>
                          <a:effectLst/>
                          <a:latin typeface="Century Gothic"/>
                          <a:ea typeface="Century Gothic"/>
                          <a:cs typeface="Century Gothic"/>
                        </a:rPr>
                        <a:t>Aamir </a:t>
                      </a:r>
                      <a:r>
                        <a:rPr lang="en-IN" sz="1800" b="0" i="0" u="none" strike="noStrike" kern="1200" dirty="0" err="1">
                          <a:solidFill>
                            <a:schemeClr val="dk1"/>
                          </a:solidFill>
                          <a:effectLst/>
                          <a:latin typeface="Century Gothic"/>
                          <a:ea typeface="Century Gothic"/>
                          <a:cs typeface="Century Gothic"/>
                        </a:rPr>
                        <a:t>Hussain,Yan</a:t>
                      </a:r>
                      <a:r>
                        <a:rPr lang="en-IN" sz="1800" b="0" i="0" u="none" strike="noStrike" kern="1200" dirty="0">
                          <a:solidFill>
                            <a:schemeClr val="dk1"/>
                          </a:solidFill>
                          <a:effectLst/>
                          <a:latin typeface="Century Gothic"/>
                          <a:ea typeface="Century Gothic"/>
                          <a:cs typeface="Century Gothic"/>
                        </a:rPr>
                        <a:t> </a:t>
                      </a:r>
                      <a:r>
                        <a:rPr lang="en-IN" sz="1800" b="0" i="0" u="none" strike="noStrike" kern="1200" dirty="0" err="1">
                          <a:solidFill>
                            <a:schemeClr val="dk1"/>
                          </a:solidFill>
                          <a:effectLst/>
                          <a:latin typeface="Century Gothic"/>
                          <a:ea typeface="Century Gothic"/>
                          <a:cs typeface="Century Gothic"/>
                        </a:rPr>
                        <a:t>Yuhuan</a:t>
                      </a:r>
                      <a:r>
                        <a:rPr lang="en-IN" sz="1800" b="0" i="0" u="none" strike="noStrike" kern="1200" dirty="0">
                          <a:solidFill>
                            <a:schemeClr val="dk1"/>
                          </a:solidFill>
                          <a:effectLst/>
                          <a:latin typeface="Century Gothic"/>
                          <a:ea typeface="Century Gothic"/>
                          <a:cs typeface="Century Gothic"/>
                        </a:rPr>
                        <a:t>,</a:t>
                      </a:r>
                      <a:r>
                        <a:rPr lang="en-IN" sz="1800" b="0" i="0" kern="1200" dirty="0">
                          <a:solidFill>
                            <a:schemeClr val="dk1"/>
                          </a:solidFill>
                          <a:effectLst/>
                          <a:latin typeface="Century Gothic"/>
                          <a:ea typeface="Century Gothic"/>
                          <a:cs typeface="Century Gothic"/>
                        </a:rPr>
                        <a:t> </a:t>
                      </a:r>
                      <a:r>
                        <a:rPr lang="en-IN" sz="1800" b="0" i="0" u="none" strike="noStrike" kern="1200" dirty="0" err="1">
                          <a:solidFill>
                            <a:schemeClr val="dk1"/>
                          </a:solidFill>
                          <a:effectLst/>
                          <a:latin typeface="Century Gothic"/>
                          <a:ea typeface="Century Gothic"/>
                          <a:cs typeface="Century Gothic"/>
                        </a:rPr>
                        <a:t>Zhaoyuan</a:t>
                      </a:r>
                      <a:r>
                        <a:rPr lang="en-IN" sz="1800" b="0" i="0" u="none" strike="noStrike" kern="1200" dirty="0">
                          <a:solidFill>
                            <a:schemeClr val="dk1"/>
                          </a:solidFill>
                          <a:effectLst/>
                          <a:latin typeface="Century Gothic"/>
                          <a:ea typeface="Century Gothic"/>
                          <a:cs typeface="Century Gothic"/>
                        </a:rPr>
                        <a:t> Yu, </a:t>
                      </a:r>
                      <a:r>
                        <a:rPr lang="en-IN" sz="1800" b="0" i="0" u="none" strike="noStrike" kern="1200" dirty="0" err="1">
                          <a:solidFill>
                            <a:schemeClr val="dk1"/>
                          </a:solidFill>
                          <a:effectLst/>
                          <a:latin typeface="Century Gothic"/>
                          <a:ea typeface="Century Gothic"/>
                          <a:cs typeface="Century Gothic"/>
                        </a:rPr>
                        <a:t>Linwang</a:t>
                      </a:r>
                      <a:r>
                        <a:rPr lang="en-IN" sz="1800" b="0" i="0" u="none" strike="noStrike" kern="1200" dirty="0">
                          <a:solidFill>
                            <a:schemeClr val="dk1"/>
                          </a:solidFill>
                          <a:effectLst/>
                          <a:latin typeface="Century Gothic"/>
                          <a:ea typeface="Century Gothic"/>
                          <a:cs typeface="Century Gothic"/>
                        </a:rPr>
                        <a:t> Yuan, Saqib Ali Nawaz</a:t>
                      </a:r>
                      <a:endParaRPr sz="1800" b="0" u="none" dirty="0">
                        <a:latin typeface="Georgia"/>
                        <a:ea typeface="Georgia"/>
                        <a:cs typeface="Georgia"/>
                        <a:sym typeface="Georgia"/>
                      </a:endParaRPr>
                    </a:p>
                  </a:txBody>
                  <a:tcPr marL="91450" marR="91450" marT="45725" marB="45725"/>
                </a:tc>
                <a:tc>
                  <a:txBody>
                    <a:bodyPr/>
                    <a:lstStyle/>
                    <a:p>
                      <a:r>
                        <a:rPr lang="en-US" sz="1800" b="0" i="0" kern="1200" dirty="0">
                          <a:solidFill>
                            <a:schemeClr val="dk1"/>
                          </a:solidFill>
                          <a:effectLst/>
                          <a:latin typeface="Century Gothic"/>
                          <a:ea typeface="Century Gothic"/>
                          <a:cs typeface="Century Gothic"/>
                        </a:rPr>
                        <a:t>Advanced Color Edge Detection Using Clifford Algebra in Satellite Images</a:t>
                      </a:r>
                    </a:p>
                    <a:p>
                      <a:endParaRPr lang="en-US" sz="1800" b="0" i="0" kern="1200" dirty="0">
                        <a:solidFill>
                          <a:schemeClr val="dk1"/>
                        </a:solidFill>
                        <a:effectLst/>
                        <a:latin typeface="Century Gothic"/>
                        <a:ea typeface="Century Gothic"/>
                        <a:cs typeface="Century Gothic"/>
                      </a:endParaRPr>
                    </a:p>
                    <a:p>
                      <a:br>
                        <a:rPr lang="en-US" b="0" dirty="0"/>
                      </a:br>
                      <a:endParaRPr sz="1800" b="0" i="0" dirty="0">
                        <a:solidFill>
                          <a:schemeClr val="dk1"/>
                        </a:solidFill>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US" sz="1800" b="0" i="0" kern="1200" dirty="0">
                          <a:solidFill>
                            <a:schemeClr val="dk1"/>
                          </a:solidFill>
                          <a:effectLst/>
                          <a:latin typeface="Century Gothic"/>
                          <a:ea typeface="Century Gothic"/>
                          <a:cs typeface="Century Gothic"/>
                        </a:rPr>
                        <a:t>This study gives an advanced solution to the problems of edge detection in color images. A new area of research is explored using Clifford algebra and quaternions.</a:t>
                      </a:r>
                      <a:endParaRPr sz="1800" b="0" dirty="0">
                        <a:latin typeface="Georgia"/>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US" sz="1800" b="0" i="0" kern="1200" dirty="0">
                          <a:solidFill>
                            <a:schemeClr val="dk1"/>
                          </a:solidFill>
                          <a:effectLst/>
                          <a:latin typeface="Century Gothic"/>
                          <a:ea typeface="Century Gothic"/>
                          <a:cs typeface="Century Gothic"/>
                        </a:rPr>
                        <a:t>Because high-resolution, remote sensing images have the characteristics of complex scenes and multiple forms of the same target, information accuracy, timeliness etc. are still areas of challenge where progress is needed to obtain more accurate results.</a:t>
                      </a:r>
                      <a:endParaRPr sz="1800" b="0" dirty="0">
                        <a:latin typeface="Georgia"/>
                        <a:ea typeface="Georgia"/>
                        <a:cs typeface="Georgia"/>
                        <a:sym typeface="Georgia"/>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IN" sz="1800" dirty="0">
                          <a:sym typeface="Georgia"/>
                        </a:rPr>
                        <a:t>LINK</a:t>
                      </a:r>
                      <a:endParaRPr sz="1800" b="0" dirty="0">
                        <a:latin typeface="Georgia"/>
                        <a:ea typeface="Georgia"/>
                        <a:cs typeface="Georgia"/>
                        <a:sym typeface="Georgia"/>
                      </a:endParaRPr>
                    </a:p>
                  </a:txBody>
                  <a:tcPr marL="91450" marR="91450" marT="45725" marB="45725"/>
                </a:tc>
                <a:tc gridSpan="4">
                  <a:txBody>
                    <a:bodyPr/>
                    <a:lstStyle/>
                    <a:p>
                      <a:pPr marL="0" marR="0" lvl="0" indent="0" algn="l" rtl="0">
                        <a:spcBef>
                          <a:spcPts val="0"/>
                        </a:spcBef>
                        <a:spcAft>
                          <a:spcPts val="0"/>
                        </a:spcAft>
                        <a:buNone/>
                      </a:pPr>
                      <a:r>
                        <a:rPr lang="en-IN" sz="1800" u="sng" dirty="0">
                          <a:sym typeface="Georgia"/>
                        </a:rPr>
                        <a:t>https://ieeexplore.ieee.org/document/9359330</a:t>
                      </a:r>
                      <a:endParaRPr sz="1800" b="0" dirty="0">
                        <a:latin typeface="Georgia"/>
                        <a:ea typeface="Georgia"/>
                        <a:cs typeface="Georgia"/>
                        <a:sym typeface="Georgia"/>
                      </a:endParaRPr>
                    </a:p>
                  </a:txBody>
                  <a:tcPr marL="91450" marR="91450" marT="45725" marB="45725"/>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474349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oogle Shape;183;p25">
            <a:extLst>
              <a:ext uri="{FF2B5EF4-FFF2-40B4-BE49-F238E27FC236}">
                <a16:creationId xmlns:a16="http://schemas.microsoft.com/office/drawing/2014/main" id="{6D1DB6BA-5511-4723-2BFB-B2525D15B935}"/>
              </a:ext>
            </a:extLst>
          </p:cNvPr>
          <p:cNvGraphicFramePr/>
          <p:nvPr>
            <p:extLst>
              <p:ext uri="{D42A27DB-BD31-4B8C-83A1-F6EECF244321}">
                <p14:modId xmlns:p14="http://schemas.microsoft.com/office/powerpoint/2010/main" val="262256657"/>
              </p:ext>
            </p:extLst>
          </p:nvPr>
        </p:nvGraphicFramePr>
        <p:xfrm>
          <a:off x="124407" y="716608"/>
          <a:ext cx="11943185" cy="5394333"/>
        </p:xfrm>
        <a:graphic>
          <a:graphicData uri="http://schemas.openxmlformats.org/drawingml/2006/table">
            <a:tbl>
              <a:tblPr firstRow="1" bandRow="1">
                <a:tableStyleId>{93AB864A-3901-497C-8303-4741B41C1DA0}</a:tableStyleId>
              </a:tblPr>
              <a:tblGrid>
                <a:gridCol w="1377822">
                  <a:extLst>
                    <a:ext uri="{9D8B030D-6E8A-4147-A177-3AD203B41FA5}">
                      <a16:colId xmlns:a16="http://schemas.microsoft.com/office/drawing/2014/main" val="20000"/>
                    </a:ext>
                  </a:extLst>
                </a:gridCol>
                <a:gridCol w="1978089">
                  <a:extLst>
                    <a:ext uri="{9D8B030D-6E8A-4147-A177-3AD203B41FA5}">
                      <a16:colId xmlns:a16="http://schemas.microsoft.com/office/drawing/2014/main" val="20001"/>
                    </a:ext>
                  </a:extLst>
                </a:gridCol>
                <a:gridCol w="2654534">
                  <a:extLst>
                    <a:ext uri="{9D8B030D-6E8A-4147-A177-3AD203B41FA5}">
                      <a16:colId xmlns:a16="http://schemas.microsoft.com/office/drawing/2014/main" val="20002"/>
                    </a:ext>
                  </a:extLst>
                </a:gridCol>
                <a:gridCol w="3193669">
                  <a:extLst>
                    <a:ext uri="{9D8B030D-6E8A-4147-A177-3AD203B41FA5}">
                      <a16:colId xmlns:a16="http://schemas.microsoft.com/office/drawing/2014/main" val="20003"/>
                    </a:ext>
                  </a:extLst>
                </a:gridCol>
                <a:gridCol w="2739071">
                  <a:extLst>
                    <a:ext uri="{9D8B030D-6E8A-4147-A177-3AD203B41FA5}">
                      <a16:colId xmlns:a16="http://schemas.microsoft.com/office/drawing/2014/main" val="20004"/>
                    </a:ext>
                  </a:extLst>
                </a:gridCol>
              </a:tblGrid>
              <a:tr h="617680">
                <a:tc>
                  <a:txBody>
                    <a:bodyPr/>
                    <a:lstStyle/>
                    <a:p>
                      <a:pPr marL="0" marR="0" lvl="0" indent="0" algn="ctr" rtl="0">
                        <a:spcBef>
                          <a:spcPts val="0"/>
                        </a:spcBef>
                        <a:spcAft>
                          <a:spcPts val="0"/>
                        </a:spcAft>
                        <a:buNone/>
                      </a:pPr>
                      <a:r>
                        <a:rPr lang="en-IN" sz="1800" b="1" dirty="0">
                          <a:latin typeface="Century Gothic" panose="020B0502020202020204" pitchFamily="34" charset="0"/>
                          <a:sym typeface="Georgia"/>
                        </a:rPr>
                        <a:t>Year of publishing</a:t>
                      </a:r>
                      <a:endParaRPr sz="1800" b="1" dirty="0">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b="1" dirty="0">
                          <a:latin typeface="Century Gothic" panose="020B0502020202020204" pitchFamily="34" charset="0"/>
                          <a:sym typeface="Georgia"/>
                        </a:rPr>
                        <a:t>Author name    </a:t>
                      </a:r>
                      <a:endParaRPr sz="1800" b="1" dirty="0">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b="1" dirty="0">
                          <a:latin typeface="Century Gothic" panose="020B0502020202020204" pitchFamily="34" charset="0"/>
                          <a:sym typeface="Georgia"/>
                        </a:rPr>
                        <a:t>Title of the paper</a:t>
                      </a:r>
                      <a:endParaRPr sz="1800" b="1" dirty="0">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b="1" dirty="0">
                          <a:latin typeface="Century Gothic" panose="020B0502020202020204" pitchFamily="34" charset="0"/>
                          <a:sym typeface="Georgia"/>
                        </a:rPr>
                        <a:t>Merits</a:t>
                      </a:r>
                      <a:endParaRPr sz="1800" b="1" dirty="0">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ctr" rtl="0">
                        <a:spcBef>
                          <a:spcPts val="0"/>
                        </a:spcBef>
                        <a:spcAft>
                          <a:spcPts val="0"/>
                        </a:spcAft>
                        <a:buNone/>
                      </a:pPr>
                      <a:r>
                        <a:rPr lang="en-IN" sz="1800" b="1" dirty="0">
                          <a:latin typeface="Century Gothic" panose="020B0502020202020204" pitchFamily="34" charset="0"/>
                          <a:sym typeface="Georgia"/>
                        </a:rPr>
                        <a:t>Demerits</a:t>
                      </a:r>
                      <a:endParaRPr sz="1800" b="1" dirty="0">
                        <a:latin typeface="Century Gothic" panose="020B0502020202020204" pitchFamily="34" charset="0"/>
                        <a:ea typeface="Georgia"/>
                        <a:cs typeface="Georgia"/>
                        <a:sym typeface="Georgia"/>
                      </a:endParaRPr>
                    </a:p>
                  </a:txBody>
                  <a:tcPr marL="91450" marR="91450" marT="45725" marB="45725"/>
                </a:tc>
                <a:extLst>
                  <a:ext uri="{0D108BD9-81ED-4DB2-BD59-A6C34878D82A}">
                    <a16:rowId xmlns:a16="http://schemas.microsoft.com/office/drawing/2014/main" val="10000"/>
                  </a:ext>
                </a:extLst>
              </a:tr>
              <a:tr h="4388473">
                <a:tc>
                  <a:txBody>
                    <a:bodyPr/>
                    <a:lstStyle/>
                    <a:p>
                      <a:pPr marL="0" marR="0" lvl="0" indent="0" algn="l" rtl="0">
                        <a:spcBef>
                          <a:spcPts val="0"/>
                        </a:spcBef>
                        <a:spcAft>
                          <a:spcPts val="0"/>
                        </a:spcAft>
                        <a:buNone/>
                      </a:pPr>
                      <a:r>
                        <a:rPr lang="en-US" sz="1800" b="0" u="none" dirty="0">
                          <a:latin typeface="Century Gothic" panose="020B0502020202020204" pitchFamily="34" charset="0"/>
                          <a:ea typeface="Georgia"/>
                          <a:cs typeface="Georgia"/>
                          <a:sym typeface="Georgia"/>
                        </a:rPr>
                        <a:t>2020</a:t>
                      </a:r>
                      <a:endParaRPr sz="1800" b="0" u="none" dirty="0">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IN" sz="1800" b="0" i="0" u="none" strike="noStrike" kern="1200" dirty="0" err="1">
                          <a:solidFill>
                            <a:schemeClr val="dk1"/>
                          </a:solidFill>
                          <a:effectLst/>
                          <a:latin typeface="Century Gothic" panose="020B0502020202020204" pitchFamily="34" charset="0"/>
                          <a:ea typeface="Century Gothic"/>
                          <a:cs typeface="Century Gothic"/>
                        </a:rPr>
                        <a:t>Mengbo</a:t>
                      </a:r>
                      <a:r>
                        <a:rPr lang="en-IN" sz="1800" b="0" i="0" u="none" strike="noStrike" kern="1200" dirty="0">
                          <a:solidFill>
                            <a:schemeClr val="dk1"/>
                          </a:solidFill>
                          <a:effectLst/>
                          <a:latin typeface="Century Gothic" panose="020B0502020202020204" pitchFamily="34" charset="0"/>
                          <a:ea typeface="Century Gothic"/>
                          <a:cs typeface="Century Gothic"/>
                        </a:rPr>
                        <a:t> You,</a:t>
                      </a:r>
                      <a:r>
                        <a:rPr lang="en-IN" sz="1800" b="0" i="0" kern="1200" dirty="0">
                          <a:solidFill>
                            <a:schemeClr val="dk1"/>
                          </a:solidFill>
                          <a:effectLst/>
                          <a:latin typeface="Century Gothic" panose="020B0502020202020204" pitchFamily="34" charset="0"/>
                          <a:ea typeface="Century Gothic"/>
                          <a:cs typeface="Century Gothic"/>
                        </a:rPr>
                        <a:t> </a:t>
                      </a:r>
                      <a:r>
                        <a:rPr lang="en-IN" sz="1800" b="0" i="0" u="none" strike="noStrike" kern="1200" dirty="0" err="1">
                          <a:solidFill>
                            <a:schemeClr val="dk1"/>
                          </a:solidFill>
                          <a:effectLst/>
                          <a:latin typeface="Century Gothic" panose="020B0502020202020204" pitchFamily="34" charset="0"/>
                          <a:ea typeface="Century Gothic"/>
                          <a:cs typeface="Century Gothic"/>
                        </a:rPr>
                        <a:t>Jiahao</a:t>
                      </a:r>
                      <a:r>
                        <a:rPr lang="en-IN" sz="1800" b="0" i="0" u="none" strike="noStrike" kern="1200" dirty="0">
                          <a:solidFill>
                            <a:schemeClr val="dk1"/>
                          </a:solidFill>
                          <a:effectLst/>
                          <a:latin typeface="Century Gothic" panose="020B0502020202020204" pitchFamily="34" charset="0"/>
                          <a:ea typeface="Century Gothic"/>
                          <a:cs typeface="Century Gothic"/>
                        </a:rPr>
                        <a:t> Liu,</a:t>
                      </a:r>
                      <a:r>
                        <a:rPr lang="en-IN" sz="1800" b="0" i="0" kern="1200" dirty="0">
                          <a:solidFill>
                            <a:schemeClr val="dk1"/>
                          </a:solidFill>
                          <a:effectLst/>
                          <a:latin typeface="Century Gothic" panose="020B0502020202020204" pitchFamily="34" charset="0"/>
                          <a:ea typeface="Century Gothic"/>
                          <a:cs typeface="Century Gothic"/>
                        </a:rPr>
                        <a:t> </a:t>
                      </a:r>
                      <a:r>
                        <a:rPr lang="en-IN" sz="1800" b="0" i="0" u="none" strike="noStrike" kern="1200" dirty="0">
                          <a:solidFill>
                            <a:schemeClr val="dk1"/>
                          </a:solidFill>
                          <a:effectLst/>
                          <a:latin typeface="Century Gothic" panose="020B0502020202020204" pitchFamily="34" charset="0"/>
                          <a:ea typeface="Century Gothic"/>
                          <a:cs typeface="Century Gothic"/>
                        </a:rPr>
                        <a:t>Jian Zhang,</a:t>
                      </a:r>
                      <a:r>
                        <a:rPr lang="en-IN" sz="1800" b="0" i="0" kern="1200" dirty="0">
                          <a:solidFill>
                            <a:schemeClr val="dk1"/>
                          </a:solidFill>
                          <a:effectLst/>
                          <a:latin typeface="Century Gothic" panose="020B0502020202020204" pitchFamily="34" charset="0"/>
                          <a:ea typeface="Century Gothic"/>
                          <a:cs typeface="Century Gothic"/>
                        </a:rPr>
                        <a:t> </a:t>
                      </a:r>
                      <a:r>
                        <a:rPr lang="en-IN" sz="1800" b="0" i="0" u="none" strike="noStrike" kern="1200" dirty="0" err="1">
                          <a:solidFill>
                            <a:schemeClr val="dk1"/>
                          </a:solidFill>
                          <a:effectLst/>
                          <a:latin typeface="Century Gothic" panose="020B0502020202020204" pitchFamily="34" charset="0"/>
                          <a:ea typeface="Century Gothic"/>
                          <a:cs typeface="Century Gothic"/>
                        </a:rPr>
                        <a:t>Mingdong</a:t>
                      </a:r>
                      <a:r>
                        <a:rPr lang="en-IN" sz="1800" b="0" i="0" u="none" strike="noStrike" kern="1200" dirty="0">
                          <a:solidFill>
                            <a:schemeClr val="dk1"/>
                          </a:solidFill>
                          <a:effectLst/>
                          <a:latin typeface="Century Gothic" panose="020B0502020202020204" pitchFamily="34" charset="0"/>
                          <a:ea typeface="Century Gothic"/>
                          <a:cs typeface="Century Gothic"/>
                        </a:rPr>
                        <a:t> </a:t>
                      </a:r>
                      <a:r>
                        <a:rPr lang="en-IN" sz="1800" b="0" i="0" u="none" strike="noStrike" kern="1200" dirty="0" err="1">
                          <a:solidFill>
                            <a:schemeClr val="dk1"/>
                          </a:solidFill>
                          <a:effectLst/>
                          <a:latin typeface="Century Gothic" panose="020B0502020202020204" pitchFamily="34" charset="0"/>
                          <a:ea typeface="Century Gothic"/>
                          <a:cs typeface="Century Gothic"/>
                        </a:rPr>
                        <a:t>Xv</a:t>
                      </a:r>
                      <a:r>
                        <a:rPr lang="en-IN" sz="1800" b="0" i="0" u="none" strike="noStrike" kern="1200" dirty="0">
                          <a:solidFill>
                            <a:schemeClr val="dk1"/>
                          </a:solidFill>
                          <a:effectLst/>
                          <a:latin typeface="Century Gothic" panose="020B0502020202020204" pitchFamily="34" charset="0"/>
                          <a:ea typeface="Century Gothic"/>
                          <a:cs typeface="Century Gothic"/>
                        </a:rPr>
                        <a:t>,</a:t>
                      </a:r>
                      <a:r>
                        <a:rPr lang="en-IN" sz="1800" b="0" i="0" kern="1200" dirty="0">
                          <a:solidFill>
                            <a:schemeClr val="dk1"/>
                          </a:solidFill>
                          <a:effectLst/>
                          <a:latin typeface="Century Gothic" panose="020B0502020202020204" pitchFamily="34" charset="0"/>
                          <a:ea typeface="Century Gothic"/>
                          <a:cs typeface="Century Gothic"/>
                        </a:rPr>
                        <a:t> </a:t>
                      </a:r>
                      <a:r>
                        <a:rPr lang="en-IN" sz="1800" b="0" i="0" u="none" strike="noStrike" kern="1200" dirty="0" err="1">
                          <a:solidFill>
                            <a:schemeClr val="dk1"/>
                          </a:solidFill>
                          <a:effectLst/>
                          <a:latin typeface="Century Gothic" panose="020B0502020202020204" pitchFamily="34" charset="0"/>
                          <a:ea typeface="Century Gothic"/>
                          <a:cs typeface="Century Gothic"/>
                        </a:rPr>
                        <a:t>Dongjian</a:t>
                      </a:r>
                      <a:r>
                        <a:rPr lang="en-IN" sz="1800" b="0" i="0" u="none" strike="noStrike" kern="1200" dirty="0">
                          <a:solidFill>
                            <a:schemeClr val="dk1"/>
                          </a:solidFill>
                          <a:effectLst/>
                          <a:latin typeface="Century Gothic" panose="020B0502020202020204" pitchFamily="34" charset="0"/>
                          <a:ea typeface="Century Gothic"/>
                          <a:cs typeface="Century Gothic"/>
                        </a:rPr>
                        <a:t> He</a:t>
                      </a:r>
                      <a:endParaRPr sz="1800" b="0" u="none" dirty="0">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Century Gothic" panose="020B0502020202020204" pitchFamily="34" charset="0"/>
                          <a:ea typeface="Century Gothic"/>
                          <a:cs typeface="Century Gothic"/>
                        </a:rPr>
                        <a:t>A Novel Chicken Meat Quality Evaluation Method Based on Color Card Localization and Color Correction</a:t>
                      </a:r>
                    </a:p>
                    <a:p>
                      <a:pPr marL="0" marR="0" lvl="0" indent="0" algn="l" rtl="0">
                        <a:spcBef>
                          <a:spcPts val="0"/>
                        </a:spcBef>
                        <a:spcAft>
                          <a:spcPts val="0"/>
                        </a:spcAft>
                        <a:buNone/>
                      </a:pPr>
                      <a:endParaRPr sz="1800" b="0" i="0" dirty="0">
                        <a:solidFill>
                          <a:schemeClr val="dk1"/>
                        </a:solidFill>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US" sz="1800" b="0" i="0" kern="1200" dirty="0">
                          <a:solidFill>
                            <a:schemeClr val="dk1"/>
                          </a:solidFill>
                          <a:effectLst/>
                          <a:latin typeface="Century Gothic" panose="020B0502020202020204" pitchFamily="34" charset="0"/>
                          <a:ea typeface="Century Gothic"/>
                          <a:cs typeface="Century Gothic"/>
                        </a:rPr>
                        <a:t>This system proposes a low-cost, contactless chicken meat quality evaluation method by examining the color image of chicken meat. To eliminate the chromatic aberration, a pre-defined color card is put beside meat and automatically localized to extract the captured color information for color correction.</a:t>
                      </a:r>
                      <a:endParaRPr sz="1800" b="0" dirty="0">
                        <a:latin typeface="Century Gothic" panose="020B0502020202020204" pitchFamily="34" charset="0"/>
                        <a:ea typeface="Georgia"/>
                        <a:cs typeface="Georgia"/>
                        <a:sym typeface="Georgia"/>
                      </a:endParaRPr>
                    </a:p>
                  </a:txBody>
                  <a:tcPr marL="91450" marR="91450" marT="45725" marB="45725"/>
                </a:tc>
                <a:tc>
                  <a:txBody>
                    <a:bodyPr/>
                    <a:lstStyle/>
                    <a:p>
                      <a:pPr marL="0" marR="0" lvl="0" indent="0" algn="l" rtl="0">
                        <a:spcBef>
                          <a:spcPts val="0"/>
                        </a:spcBef>
                        <a:spcAft>
                          <a:spcPts val="0"/>
                        </a:spcAft>
                        <a:buNone/>
                      </a:pPr>
                      <a:r>
                        <a:rPr lang="en-US" sz="1800" b="0" i="0" kern="1200" dirty="0">
                          <a:solidFill>
                            <a:schemeClr val="dk1"/>
                          </a:solidFill>
                          <a:effectLst/>
                          <a:latin typeface="Century Gothic" panose="020B0502020202020204" pitchFamily="34" charset="0"/>
                          <a:ea typeface="Century Gothic"/>
                          <a:cs typeface="Century Gothic"/>
                        </a:rPr>
                        <a:t>Colorimeter has the disadvantages of complicated time-consuming operations, high technical requirements and expensive instruments.</a:t>
                      </a:r>
                      <a:endParaRPr sz="1800" b="0" dirty="0">
                        <a:latin typeface="Century Gothic" panose="020B0502020202020204" pitchFamily="34" charset="0"/>
                        <a:ea typeface="Georgia"/>
                        <a:cs typeface="Georgia"/>
                        <a:sym typeface="Georgia"/>
                      </a:endParaRPr>
                    </a:p>
                  </a:txBody>
                  <a:tcPr marL="91450" marR="91450" marT="45725" marB="45725"/>
                </a:tc>
                <a:extLst>
                  <a:ext uri="{0D108BD9-81ED-4DB2-BD59-A6C34878D82A}">
                    <a16:rowId xmlns:a16="http://schemas.microsoft.com/office/drawing/2014/main" val="10001"/>
                  </a:ext>
                </a:extLst>
              </a:tr>
              <a:tr h="265644">
                <a:tc>
                  <a:txBody>
                    <a:bodyPr/>
                    <a:lstStyle/>
                    <a:p>
                      <a:pPr marL="0" marR="0" lvl="0" indent="0" algn="l" rtl="0">
                        <a:spcBef>
                          <a:spcPts val="0"/>
                        </a:spcBef>
                        <a:spcAft>
                          <a:spcPts val="0"/>
                        </a:spcAft>
                        <a:buNone/>
                      </a:pPr>
                      <a:r>
                        <a:rPr lang="en-IN" sz="1800" b="0">
                          <a:latin typeface="Century Gothic" panose="020B0502020202020204" pitchFamily="34" charset="0"/>
                          <a:sym typeface="Georgia"/>
                        </a:rPr>
                        <a:t>LINK</a:t>
                      </a:r>
                      <a:endParaRPr sz="1800" b="0">
                        <a:latin typeface="Century Gothic" panose="020B0502020202020204" pitchFamily="34" charset="0"/>
                        <a:ea typeface="Georgia"/>
                        <a:cs typeface="Georgia"/>
                        <a:sym typeface="Georgia"/>
                      </a:endParaRPr>
                    </a:p>
                  </a:txBody>
                  <a:tcPr marL="91450" marR="91450" marT="45725" marB="45725"/>
                </a:tc>
                <a:tc gridSpan="4">
                  <a:txBody>
                    <a:bodyPr/>
                    <a:lstStyle/>
                    <a:p>
                      <a:pPr marL="0" marR="0" lvl="0" indent="0" algn="l" rtl="0">
                        <a:spcBef>
                          <a:spcPts val="0"/>
                        </a:spcBef>
                        <a:spcAft>
                          <a:spcPts val="0"/>
                        </a:spcAft>
                        <a:buNone/>
                      </a:pPr>
                      <a:r>
                        <a:rPr lang="en-IN" sz="1800" b="0" dirty="0">
                          <a:latin typeface="Century Gothic" panose="020B0502020202020204" pitchFamily="34" charset="0"/>
                          <a:ea typeface="Georgia"/>
                          <a:cs typeface="Georgia"/>
                          <a:sym typeface="Georgia"/>
                        </a:rPr>
                        <a:t>https://ieeexplore.ieee.org/document/9076168</a:t>
                      </a:r>
                      <a:endParaRPr sz="1800" b="0" dirty="0">
                        <a:latin typeface="Century Gothic" panose="020B0502020202020204" pitchFamily="34" charset="0"/>
                        <a:ea typeface="Georgia"/>
                        <a:cs typeface="Georgia"/>
                        <a:sym typeface="Georgia"/>
                      </a:endParaRPr>
                    </a:p>
                  </a:txBody>
                  <a:tcPr marL="91450" marR="91450" marT="45725" marB="45725"/>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725862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5499" y="209550"/>
            <a:ext cx="8277225" cy="1219200"/>
          </a:xfrm>
        </p:spPr>
        <p:txBody>
          <a:bodyPr>
            <a:normAutofit/>
          </a:bodyPr>
          <a:lstStyle/>
          <a:p>
            <a:pPr algn="just"/>
            <a:r>
              <a:rPr lang="en-US" sz="4400" dirty="0">
                <a:solidFill>
                  <a:srgbClr val="002060"/>
                </a:solidFill>
                <a:latin typeface="Georgia" pitchFamily="18" charset="0"/>
              </a:rPr>
              <a:t>PROBLEM STATEMENT</a:t>
            </a:r>
            <a:endParaRPr lang="en-IN" sz="4400" dirty="0">
              <a:solidFill>
                <a:srgbClr val="002060"/>
              </a:solidFill>
              <a:latin typeface="Georgia" pitchFamily="18" charset="0"/>
            </a:endParaRPr>
          </a:p>
        </p:txBody>
      </p:sp>
      <p:sp>
        <p:nvSpPr>
          <p:cNvPr id="3" name="Text Placeholder 2"/>
          <p:cNvSpPr>
            <a:spLocks noGrp="1"/>
          </p:cNvSpPr>
          <p:nvPr>
            <p:ph idx="1"/>
          </p:nvPr>
        </p:nvSpPr>
        <p:spPr>
          <a:xfrm>
            <a:off x="379640" y="1772232"/>
            <a:ext cx="10760075" cy="3629026"/>
          </a:xfrm>
        </p:spPr>
        <p:txBody>
          <a:bodyPr>
            <a:normAutofit/>
          </a:bodyPr>
          <a:lstStyle/>
          <a:p>
            <a:pPr marL="0" indent="0">
              <a:buNone/>
            </a:pPr>
            <a:r>
              <a:rPr lang="en-US" dirty="0">
                <a:latin typeface="Georgia" panose="02040502050405020303" pitchFamily="18" charset="0"/>
              </a:rPr>
              <a:t>The main objective of this application is the methodology for identifying the shades of colors with an exact prediction with their </a:t>
            </a:r>
            <a:r>
              <a:rPr lang="en-US" dirty="0" err="1">
                <a:latin typeface="Georgia" panose="02040502050405020303" pitchFamily="18" charset="0"/>
              </a:rPr>
              <a:t>names.</a:t>
            </a:r>
            <a:r>
              <a:rPr lang="en-US" sz="2400" dirty="0" err="1">
                <a:solidFill>
                  <a:schemeClr val="tx1">
                    <a:lumMod val="85000"/>
                    <a:lumOff val="15000"/>
                  </a:schemeClr>
                </a:solidFill>
                <a:latin typeface="Georgia" panose="02040502050405020303" pitchFamily="18" charset="0"/>
                <a:ea typeface="Georgia"/>
                <a:cs typeface="Georgia"/>
                <a:sym typeface="Georgia"/>
              </a:rPr>
              <a:t>We</a:t>
            </a:r>
            <a:r>
              <a:rPr lang="en-US" sz="2400" dirty="0">
                <a:solidFill>
                  <a:schemeClr val="tx1">
                    <a:lumMod val="85000"/>
                    <a:lumOff val="15000"/>
                  </a:schemeClr>
                </a:solidFill>
                <a:latin typeface="Georgia" panose="02040502050405020303" pitchFamily="18" charset="0"/>
                <a:ea typeface="Georgia"/>
                <a:cs typeface="Georgia"/>
                <a:sym typeface="Georgia"/>
              </a:rPr>
              <a:t> are going to build a python project through which we can automatically get the name of the </a:t>
            </a:r>
            <a:r>
              <a:rPr lang="en-US" sz="2400" dirty="0" err="1">
                <a:solidFill>
                  <a:schemeClr val="tx1">
                    <a:lumMod val="85000"/>
                    <a:lumOff val="15000"/>
                  </a:schemeClr>
                </a:solidFill>
                <a:latin typeface="Georgia" panose="02040502050405020303" pitchFamily="18" charset="0"/>
                <a:ea typeface="Georgia"/>
                <a:cs typeface="Georgia"/>
                <a:sym typeface="Georgia"/>
              </a:rPr>
              <a:t>colour</a:t>
            </a:r>
            <a:r>
              <a:rPr lang="en-US" sz="2400" dirty="0">
                <a:solidFill>
                  <a:schemeClr val="tx1">
                    <a:lumMod val="85000"/>
                    <a:lumOff val="15000"/>
                  </a:schemeClr>
                </a:solidFill>
                <a:latin typeface="Georgia" panose="02040502050405020303" pitchFamily="18" charset="0"/>
                <a:ea typeface="Georgia"/>
                <a:cs typeface="Georgia"/>
                <a:sym typeface="Georgia"/>
              </a:rPr>
              <a:t> by clicking on them. So for this, we will have a data file that contains the </a:t>
            </a:r>
            <a:r>
              <a:rPr lang="en-US" sz="2400" dirty="0" err="1">
                <a:solidFill>
                  <a:schemeClr val="tx1">
                    <a:lumMod val="85000"/>
                    <a:lumOff val="15000"/>
                  </a:schemeClr>
                </a:solidFill>
                <a:latin typeface="Georgia" panose="02040502050405020303" pitchFamily="18" charset="0"/>
                <a:ea typeface="Georgia"/>
                <a:cs typeface="Georgia"/>
                <a:sym typeface="Georgia"/>
              </a:rPr>
              <a:t>colour</a:t>
            </a:r>
            <a:r>
              <a:rPr lang="en-US" sz="2400" dirty="0">
                <a:solidFill>
                  <a:schemeClr val="tx1">
                    <a:lumMod val="85000"/>
                    <a:lumOff val="15000"/>
                  </a:schemeClr>
                </a:solidFill>
                <a:latin typeface="Georgia" panose="02040502050405020303" pitchFamily="18" charset="0"/>
                <a:ea typeface="Georgia"/>
                <a:cs typeface="Georgia"/>
                <a:sym typeface="Georgia"/>
              </a:rPr>
              <a:t> name and its values. we will calculate the distance from each </a:t>
            </a:r>
            <a:r>
              <a:rPr lang="en-US" sz="2400" dirty="0" err="1">
                <a:solidFill>
                  <a:schemeClr val="tx1">
                    <a:lumMod val="85000"/>
                    <a:lumOff val="15000"/>
                  </a:schemeClr>
                </a:solidFill>
                <a:latin typeface="Georgia" panose="02040502050405020303" pitchFamily="18" charset="0"/>
                <a:ea typeface="Georgia"/>
                <a:cs typeface="Georgia"/>
                <a:sym typeface="Georgia"/>
              </a:rPr>
              <a:t>colour</a:t>
            </a:r>
            <a:r>
              <a:rPr lang="en-US" sz="2400" dirty="0">
                <a:solidFill>
                  <a:schemeClr val="tx1">
                    <a:lumMod val="85000"/>
                    <a:lumOff val="15000"/>
                  </a:schemeClr>
                </a:solidFill>
                <a:latin typeface="Georgia" panose="02040502050405020303" pitchFamily="18" charset="0"/>
                <a:ea typeface="Georgia"/>
                <a:cs typeface="Georgia"/>
                <a:sym typeface="Georgia"/>
              </a:rPr>
              <a:t> and find the shortest one. </a:t>
            </a:r>
          </a:p>
          <a:p>
            <a:pPr marL="0" indent="0">
              <a:buNone/>
            </a:pPr>
            <a:endParaRPr lang="en-IN" dirty="0">
              <a:latin typeface="Georgia" panose="02040502050405020303" pitchFamily="18" charset="0"/>
            </a:endParaRPr>
          </a:p>
        </p:txBody>
      </p:sp>
    </p:spTree>
    <p:extLst>
      <p:ext uri="{BB962C8B-B14F-4D97-AF65-F5344CB8AC3E}">
        <p14:creationId xmlns:p14="http://schemas.microsoft.com/office/powerpoint/2010/main" val="2082969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wsPrint">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Newsprint</Template>
  <TotalTime>550</TotalTime>
  <Words>1533</Words>
  <Application>Microsoft Office PowerPoint</Application>
  <PresentationFormat>Widescreen</PresentationFormat>
  <Paragraphs>157</Paragraphs>
  <Slides>30</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Times New Roman</vt:lpstr>
      <vt:lpstr>Century Gothic</vt:lpstr>
      <vt:lpstr>Libre Baskerville</vt:lpstr>
      <vt:lpstr>Arial</vt:lpstr>
      <vt:lpstr>Georgia</vt:lpstr>
      <vt:lpstr>Impact</vt:lpstr>
      <vt:lpstr>Calibri</vt:lpstr>
      <vt:lpstr>Symbol</vt:lpstr>
      <vt:lpstr>NewsPrint</vt:lpstr>
      <vt:lpstr>COLOUR DETECTION USING OPENCV AND PANDAS </vt:lpstr>
      <vt:lpstr>ABSTRACT</vt:lpstr>
      <vt:lpstr>WHAT IS COLOUR DETECTION? </vt:lpstr>
      <vt:lpstr>LITERATURE SURVEY</vt:lpstr>
      <vt:lpstr>PowerPoint Presentation</vt:lpstr>
      <vt:lpstr>PowerPoint Presentation</vt:lpstr>
      <vt:lpstr>PowerPoint Presentation</vt:lpstr>
      <vt:lpstr>PowerPoint Presentation</vt:lpstr>
      <vt:lpstr>PROBLEM STATEMENT</vt:lpstr>
      <vt:lpstr>DEVELOPMENT ENVIRONMENT</vt:lpstr>
      <vt:lpstr>EXISTING SYSTEM </vt:lpstr>
      <vt:lpstr>PROPOSED SYSTEM</vt:lpstr>
      <vt:lpstr>THE DATASET </vt:lpstr>
      <vt:lpstr>SYSTEM ARCHITECTURE</vt:lpstr>
      <vt:lpstr>SYSTEM DESIGN</vt:lpstr>
      <vt:lpstr>ER DIAGRAM</vt:lpstr>
      <vt:lpstr>DFD</vt:lpstr>
      <vt:lpstr>PowerPoint Presentation</vt:lpstr>
      <vt:lpstr>USECASE</vt:lpstr>
      <vt:lpstr>CLASS DIAGRAM</vt:lpstr>
      <vt:lpstr>MODULES</vt:lpstr>
      <vt:lpstr>MODULE  1- CAPTURING AND STORING IMAGE  </vt:lpstr>
      <vt:lpstr>MODULE  2- IMAGE PROCESSING</vt:lpstr>
      <vt:lpstr>MODULE  3-COLOR DETECTION</vt:lpstr>
      <vt:lpstr>RUN PYTHON FILE </vt:lpstr>
      <vt:lpstr>PowerPoint Presentation</vt:lpstr>
      <vt:lpstr>OUTPUT</vt:lpstr>
      <vt:lpstr>PowerPoint Presentation</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 DETECTION USING OPENCV AND PANDAS </dc:title>
  <cp:lastModifiedBy>Preethi B</cp:lastModifiedBy>
  <cp:revision>38</cp:revision>
  <dcterms:modified xsi:type="dcterms:W3CDTF">2022-05-31T16:05:49Z</dcterms:modified>
</cp:coreProperties>
</file>